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E2F8"/>
          </a:solidFill>
        </a:fill>
      </a:tcStyle>
    </a:wholeTbl>
    <a:band2H>
      <a:tcTxStyle/>
      <a:tcStyle>
        <a:tcBdr/>
        <a:fill>
          <a:solidFill>
            <a:srgbClr val="E7F1FB"/>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4DECD"/>
          </a:solidFill>
        </a:fill>
      </a:tcStyle>
    </a:wholeTbl>
    <a:band2H>
      <a:tcTxStyle/>
      <a:tcStyle>
        <a:tcBdr/>
        <a:fill>
          <a:solidFill>
            <a:srgbClr val="FAEFE8"/>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D2F4"/>
          </a:solidFill>
        </a:fill>
      </a:tcStyle>
    </a:wholeTbl>
    <a:band2H>
      <a:tcTxStyle/>
      <a:tcStyle>
        <a:tcBdr/>
        <a:fill>
          <a:solidFill>
            <a:srgbClr val="F0EAF9"/>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0"/>
    <p:restoredTop sz="94677"/>
  </p:normalViewPr>
  <p:slideViewPr>
    <p:cSldViewPr snapToGrid="0">
      <p:cViewPr varScale="1">
        <p:scale>
          <a:sx n="81" d="100"/>
          <a:sy n="81" d="100"/>
        </p:scale>
        <p:origin x="96" y="5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0" name="Shape 210"/>
          <p:cNvSpPr>
            <a:spLocks noGrp="1" noRot="1" noChangeAspect="1"/>
          </p:cNvSpPr>
          <p:nvPr>
            <p:ph type="sldImg"/>
          </p:nvPr>
        </p:nvSpPr>
        <p:spPr>
          <a:xfrm>
            <a:off x="1143000" y="685800"/>
            <a:ext cx="4572000" cy="3429000"/>
          </a:xfrm>
          <a:prstGeom prst="rect">
            <a:avLst/>
          </a:prstGeom>
        </p:spPr>
        <p:txBody>
          <a:bodyPr/>
          <a:lstStyle/>
          <a:p>
            <a:endParaRPr/>
          </a:p>
        </p:txBody>
      </p:sp>
      <p:sp>
        <p:nvSpPr>
          <p:cNvPr id="211" name="Shape 21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grpSp>
        <p:nvGrpSpPr>
          <p:cNvPr id="24" name="Group 24"/>
          <p:cNvGrpSpPr/>
          <p:nvPr/>
        </p:nvGrpSpPr>
        <p:grpSpPr>
          <a:xfrm>
            <a:off x="546099" y="-4764"/>
            <a:ext cx="5014914" cy="6862765"/>
            <a:chOff x="0" y="0"/>
            <a:chExt cx="5014912" cy="6862763"/>
          </a:xfrm>
        </p:grpSpPr>
        <p:sp>
          <p:nvSpPr>
            <p:cNvPr id="18" name="Shape 18"/>
            <p:cNvSpPr/>
            <p:nvPr/>
          </p:nvSpPr>
          <p:spPr>
            <a:xfrm>
              <a:off x="438150" y="0"/>
              <a:ext cx="1063626" cy="2782889"/>
            </a:xfrm>
            <a:custGeom>
              <a:avLst/>
              <a:gdLst/>
              <a:ahLst/>
              <a:cxnLst>
                <a:cxn ang="0">
                  <a:pos x="wd2" y="hd2"/>
                </a:cxn>
                <a:cxn ang="5400000">
                  <a:pos x="wd2" y="hd2"/>
                </a:cxn>
                <a:cxn ang="10800000">
                  <a:pos x="wd2" y="hd2"/>
                </a:cxn>
                <a:cxn ang="16200000">
                  <a:pos x="wd2" y="hd2"/>
                </a:cxn>
              </a:cxnLst>
              <a:rect l="0" t="0" r="r" b="b"/>
              <a:pathLst>
                <a:path w="21600" h="21600" extrusionOk="0">
                  <a:moveTo>
                    <a:pt x="0" y="20898"/>
                  </a:moveTo>
                  <a:lnTo>
                    <a:pt x="7254" y="21600"/>
                  </a:lnTo>
                  <a:lnTo>
                    <a:pt x="21600" y="0"/>
                  </a:lnTo>
                  <a:lnTo>
                    <a:pt x="13863" y="0"/>
                  </a:lnTo>
                  <a:lnTo>
                    <a:pt x="0" y="20898"/>
                  </a:lnTo>
                  <a:close/>
                </a:path>
              </a:pathLst>
            </a:custGeom>
            <a:solidFill>
              <a:schemeClr val="accent1"/>
            </a:solidFill>
            <a:ln w="12700" cap="flat">
              <a:noFill/>
              <a:miter lim="400000"/>
            </a:ln>
            <a:effectLst/>
          </p:spPr>
          <p:txBody>
            <a:bodyPr wrap="square" lIns="45719" tIns="45719" rIns="45719" bIns="45719" numCol="1" anchor="t">
              <a:noAutofit/>
            </a:bodyPr>
            <a:lstStyle/>
            <a:p>
              <a:endParaRPr/>
            </a:p>
          </p:txBody>
        </p:sp>
        <p:sp>
          <p:nvSpPr>
            <p:cNvPr id="19" name="Shape 19"/>
            <p:cNvSpPr/>
            <p:nvPr/>
          </p:nvSpPr>
          <p:spPr>
            <a:xfrm>
              <a:off x="0" y="0"/>
              <a:ext cx="1035051" cy="2673351"/>
            </a:xfrm>
            <a:custGeom>
              <a:avLst/>
              <a:gdLst/>
              <a:ahLst/>
              <a:cxnLst>
                <a:cxn ang="0">
                  <a:pos x="wd2" y="hd2"/>
                </a:cxn>
                <a:cxn ang="5400000">
                  <a:pos x="wd2" y="hd2"/>
                </a:cxn>
                <a:cxn ang="10800000">
                  <a:pos x="wd2" y="hd2"/>
                </a:cxn>
                <a:cxn ang="16200000">
                  <a:pos x="wd2" y="hd2"/>
                </a:cxn>
              </a:cxnLst>
              <a:rect l="0" t="0" r="r" b="b"/>
              <a:pathLst>
                <a:path w="21600" h="21600" extrusionOk="0">
                  <a:moveTo>
                    <a:pt x="7454" y="21600"/>
                  </a:moveTo>
                  <a:lnTo>
                    <a:pt x="21600" y="0"/>
                  </a:lnTo>
                  <a:lnTo>
                    <a:pt x="13616" y="0"/>
                  </a:lnTo>
                  <a:lnTo>
                    <a:pt x="0" y="20869"/>
                  </a:lnTo>
                  <a:lnTo>
                    <a:pt x="7255" y="21562"/>
                  </a:lnTo>
                  <a:lnTo>
                    <a:pt x="7454" y="21600"/>
                  </a:lnTo>
                  <a:close/>
                </a:path>
              </a:pathLst>
            </a:custGeom>
            <a:solidFill>
              <a:srgbClr val="595959"/>
            </a:solidFill>
            <a:ln w="12700" cap="flat">
              <a:noFill/>
              <a:miter lim="400000"/>
            </a:ln>
            <a:effectLst/>
          </p:spPr>
          <p:txBody>
            <a:bodyPr wrap="square" lIns="45719" tIns="45719" rIns="45719" bIns="45719" numCol="1" anchor="t">
              <a:noAutofit/>
            </a:bodyPr>
            <a:lstStyle/>
            <a:p>
              <a:endParaRPr/>
            </a:p>
          </p:txBody>
        </p:sp>
        <p:sp>
          <p:nvSpPr>
            <p:cNvPr id="20" name="Shape 20"/>
            <p:cNvSpPr/>
            <p:nvPr/>
          </p:nvSpPr>
          <p:spPr>
            <a:xfrm>
              <a:off x="-1" y="2587625"/>
              <a:ext cx="2693989" cy="42751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645" y="21600"/>
                  </a:lnTo>
                  <a:lnTo>
                    <a:pt x="21600" y="21600"/>
                  </a:lnTo>
                  <a:lnTo>
                    <a:pt x="0" y="0"/>
                  </a:lnTo>
                  <a:close/>
                </a:path>
              </a:pathLst>
            </a:custGeom>
            <a:solidFill>
              <a:srgbClr val="262626"/>
            </a:solidFill>
            <a:ln w="12700" cap="flat">
              <a:noFill/>
              <a:miter lim="400000"/>
            </a:ln>
            <a:effectLst/>
          </p:spPr>
          <p:txBody>
            <a:bodyPr wrap="square" lIns="45719" tIns="45719" rIns="45719" bIns="45719" numCol="1" anchor="t">
              <a:noAutofit/>
            </a:bodyPr>
            <a:lstStyle/>
            <a:p>
              <a:endParaRPr/>
            </a:p>
          </p:txBody>
        </p:sp>
        <p:sp>
          <p:nvSpPr>
            <p:cNvPr id="21" name="Shape 21"/>
            <p:cNvSpPr/>
            <p:nvPr/>
          </p:nvSpPr>
          <p:spPr>
            <a:xfrm>
              <a:off x="442911" y="2697163"/>
              <a:ext cx="3332163" cy="41656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lnTo>
                    <a:pt x="20797" y="21600"/>
                  </a:lnTo>
                  <a:lnTo>
                    <a:pt x="21600" y="21600"/>
                  </a:lnTo>
                  <a:close/>
                </a:path>
              </a:pathLst>
            </a:custGeom>
            <a:solidFill>
              <a:srgbClr val="0C5A82"/>
            </a:solidFill>
            <a:ln w="12700" cap="flat">
              <a:noFill/>
              <a:miter lim="400000"/>
            </a:ln>
            <a:effectLst/>
          </p:spPr>
          <p:txBody>
            <a:bodyPr wrap="square" lIns="45719" tIns="45719" rIns="45719" bIns="45719" numCol="1" anchor="t">
              <a:noAutofit/>
            </a:bodyPr>
            <a:lstStyle/>
            <a:p>
              <a:endParaRPr/>
            </a:p>
          </p:txBody>
        </p:sp>
        <p:sp>
          <p:nvSpPr>
            <p:cNvPr id="22" name="Shape 22"/>
            <p:cNvSpPr/>
            <p:nvPr/>
          </p:nvSpPr>
          <p:spPr>
            <a:xfrm>
              <a:off x="438150" y="2692400"/>
              <a:ext cx="4576763" cy="417036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2" y="25"/>
                  </a:lnTo>
                  <a:lnTo>
                    <a:pt x="15749" y="21600"/>
                  </a:lnTo>
                  <a:lnTo>
                    <a:pt x="21600" y="21600"/>
                  </a:lnTo>
                  <a:lnTo>
                    <a:pt x="1686" y="469"/>
                  </a:lnTo>
                  <a:lnTo>
                    <a:pt x="0" y="0"/>
                  </a:lnTo>
                  <a:close/>
                </a:path>
              </a:pathLst>
            </a:custGeom>
            <a:solidFill>
              <a:srgbClr val="1287C3"/>
            </a:solidFill>
            <a:ln w="12700" cap="flat">
              <a:noFill/>
              <a:miter lim="400000"/>
            </a:ln>
            <a:effectLst/>
          </p:spPr>
          <p:txBody>
            <a:bodyPr wrap="square" lIns="45719" tIns="45719" rIns="45719" bIns="45719" numCol="1" anchor="t">
              <a:noAutofit/>
            </a:bodyPr>
            <a:lstStyle/>
            <a:p>
              <a:endParaRPr/>
            </a:p>
          </p:txBody>
        </p:sp>
        <p:sp>
          <p:nvSpPr>
            <p:cNvPr id="23" name="Shape 23"/>
            <p:cNvSpPr/>
            <p:nvPr/>
          </p:nvSpPr>
          <p:spPr>
            <a:xfrm>
              <a:off x="0" y="2582863"/>
              <a:ext cx="3584576" cy="427990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525" y="889"/>
                  </a:lnTo>
                  <a:lnTo>
                    <a:pt x="2181" y="481"/>
                  </a:lnTo>
                  <a:lnTo>
                    <a:pt x="2152" y="457"/>
                  </a:lnTo>
                  <a:lnTo>
                    <a:pt x="0" y="0"/>
                  </a:lnTo>
                  <a:lnTo>
                    <a:pt x="0" y="24"/>
                  </a:lnTo>
                  <a:lnTo>
                    <a:pt x="16233" y="21600"/>
                  </a:lnTo>
                  <a:lnTo>
                    <a:pt x="21600" y="21600"/>
                  </a:lnTo>
                  <a:close/>
                </a:path>
              </a:pathLst>
            </a:custGeom>
            <a:solidFill>
              <a:srgbClr val="404040"/>
            </a:solidFill>
            <a:ln w="12700" cap="flat">
              <a:noFill/>
              <a:miter lim="400000"/>
            </a:ln>
            <a:effectLst/>
          </p:spPr>
          <p:txBody>
            <a:bodyPr wrap="square" lIns="45719" tIns="45719" rIns="45719" bIns="45719" numCol="1" anchor="t">
              <a:noAutofit/>
            </a:bodyPr>
            <a:lstStyle/>
            <a:p>
              <a:endParaRPr/>
            </a:p>
          </p:txBody>
        </p:sp>
      </p:grpSp>
      <p:sp>
        <p:nvSpPr>
          <p:cNvPr id="25" name="Shape 25"/>
          <p:cNvSpPr>
            <a:spLocks noGrp="1"/>
          </p:cNvSpPr>
          <p:nvPr>
            <p:ph type="title"/>
          </p:nvPr>
        </p:nvSpPr>
        <p:spPr>
          <a:xfrm>
            <a:off x="2928400" y="1380067"/>
            <a:ext cx="8574624" cy="2616201"/>
          </a:xfrm>
          <a:prstGeom prst="rect">
            <a:avLst/>
          </a:prstGeom>
        </p:spPr>
        <p:txBody>
          <a:bodyPr anchor="b"/>
          <a:lstStyle>
            <a:lvl1pPr algn="r">
              <a:defRPr sz="6000"/>
            </a:lvl1pPr>
          </a:lstStyle>
          <a:p>
            <a:r>
              <a:t>Click to edit Master title style</a:t>
            </a:r>
          </a:p>
        </p:txBody>
      </p:sp>
      <p:sp>
        <p:nvSpPr>
          <p:cNvPr id="26" name="Shape 26"/>
          <p:cNvSpPr>
            <a:spLocks noGrp="1"/>
          </p:cNvSpPr>
          <p:nvPr>
            <p:ph type="body" sz="quarter" idx="1"/>
          </p:nvPr>
        </p:nvSpPr>
        <p:spPr>
          <a:xfrm>
            <a:off x="4515377" y="3996266"/>
            <a:ext cx="6987645" cy="1388535"/>
          </a:xfrm>
          <a:prstGeom prst="rect">
            <a:avLst/>
          </a:prstGeom>
          <a:extLst>
            <a:ext uri="{C572A759-6A51-4108-AA02-DFA0A04FC94B}">
              <ma14:wrappingTextBoxFlag xmlns="" xmlns:ma14="http://schemas.microsoft.com/office/mac/drawingml/2011/main" val="1"/>
            </a:ext>
          </a:extLst>
        </p:spPr>
        <p:txBody>
          <a:bodyPr anchor="t"/>
          <a:lstStyle>
            <a:lvl1pPr marL="0" indent="0" algn="r">
              <a:buClrTx/>
              <a:buSzTx/>
              <a:buFontTx/>
              <a:buNone/>
              <a:defRPr sz="2100"/>
            </a:lvl1pPr>
          </a:lstStyle>
          <a:p>
            <a:r>
              <a:t>Click to edit Master subtitle style</a:t>
            </a:r>
          </a:p>
        </p:txBody>
      </p:sp>
      <p:sp>
        <p:nvSpPr>
          <p:cNvPr id="27" name="Shape 2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4" name="Shape 34"/>
          <p:cNvSpPr>
            <a:spLocks noGrp="1"/>
          </p:cNvSpPr>
          <p:nvPr>
            <p:ph type="title"/>
          </p:nvPr>
        </p:nvSpPr>
        <p:spPr>
          <a:prstGeom prst="rect">
            <a:avLst/>
          </a:prstGeom>
        </p:spPr>
        <p:txBody>
          <a:bodyPr/>
          <a:lstStyle/>
          <a:p>
            <a:r>
              <a:t>Click to edit Master title style</a:t>
            </a:r>
          </a:p>
        </p:txBody>
      </p:sp>
      <p:sp>
        <p:nvSpPr>
          <p:cNvPr id="35" name="Shape 35"/>
          <p:cNvSpPr>
            <a:spLocks noGrp="1"/>
          </p:cNvSpPr>
          <p:nvPr>
            <p:ph type="body" sz="half" idx="1"/>
          </p:nvPr>
        </p:nvSpPr>
        <p:spPr>
          <a:xfrm>
            <a:off x="1484309" y="2666999"/>
            <a:ext cx="10018715" cy="3124201"/>
          </a:xfrm>
          <a:prstGeom prst="rect">
            <a:avLst/>
          </a:prstGeom>
          <a:extLst>
            <a:ext uri="{C572A759-6A51-4108-AA02-DFA0A04FC94B}">
              <ma14:wrappingTextBoxFlag xmlns="" xmlns:ma14="http://schemas.microsoft.com/office/mac/drawingml/2011/main" val="1"/>
            </a:ext>
          </a:extLst>
        </p:spPr>
        <p:txBody>
          <a:bodyPr/>
          <a:lstStyle/>
          <a:p>
            <a:r>
              <a:t>Click to edit Master text styles</a:t>
            </a:r>
          </a:p>
          <a:p>
            <a:pPr lvl="1"/>
            <a:r>
              <a:t>Second level</a:t>
            </a:r>
          </a:p>
          <a:p>
            <a:pPr lvl="2"/>
            <a:r>
              <a:t>Third level</a:t>
            </a:r>
          </a:p>
          <a:p>
            <a:pPr lvl="3"/>
            <a:r>
              <a:t>Fourth level</a:t>
            </a:r>
          </a:p>
          <a:p>
            <a:pPr lvl="4"/>
            <a:r>
              <a:t>Fifth level</a:t>
            </a:r>
          </a:p>
        </p:txBody>
      </p:sp>
      <p:sp>
        <p:nvSpPr>
          <p:cNvPr id="36" name="Shape 36"/>
          <p:cNvSpPr>
            <a:spLocks noGrp="1"/>
          </p:cNvSpPr>
          <p:nvPr>
            <p:ph type="sldNum" sz="quarter" idx="2"/>
          </p:nvPr>
        </p:nvSpPr>
        <p:spPr>
          <a:xfrm>
            <a:off x="11271883" y="5934123"/>
            <a:ext cx="231141" cy="2311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nd Content 0">
    <p:bg>
      <p:bgPr>
        <a:gradFill flip="none" rotWithShape="1">
          <a:gsLst>
            <a:gs pos="0">
              <a:srgbClr val="3B3B3B"/>
            </a:gs>
            <a:gs pos="64999">
              <a:srgbClr val="000000"/>
            </a:gs>
            <a:gs pos="100000">
              <a:srgbClr val="000000"/>
            </a:gs>
          </a:gsLst>
          <a:lin ang="16200000" scaled="0"/>
        </a:gradFill>
        <a:effectLst/>
      </p:bgPr>
    </p:bg>
    <p:spTree>
      <p:nvGrpSpPr>
        <p:cNvPr id="1" name=""/>
        <p:cNvGrpSpPr/>
        <p:nvPr/>
      </p:nvGrpSpPr>
      <p:grpSpPr>
        <a:xfrm>
          <a:off x="0" y="0"/>
          <a:ext cx="0" cy="0"/>
          <a:chOff x="0" y="0"/>
          <a:chExt cx="0" cy="0"/>
        </a:xfrm>
      </p:grpSpPr>
      <p:grpSp>
        <p:nvGrpSpPr>
          <p:cNvPr id="49" name="Group 49"/>
          <p:cNvGrpSpPr/>
          <p:nvPr/>
        </p:nvGrpSpPr>
        <p:grpSpPr>
          <a:xfrm>
            <a:off x="150812" y="0"/>
            <a:ext cx="2436814" cy="6858001"/>
            <a:chOff x="0" y="0"/>
            <a:chExt cx="2436813" cy="6858000"/>
          </a:xfrm>
        </p:grpSpPr>
        <p:sp>
          <p:nvSpPr>
            <p:cNvPr id="43" name="Shape 43"/>
            <p:cNvSpPr/>
            <p:nvPr/>
          </p:nvSpPr>
          <p:spPr>
            <a:xfrm>
              <a:off x="306388" y="0"/>
              <a:ext cx="1122364" cy="5329238"/>
            </a:xfrm>
            <a:custGeom>
              <a:avLst/>
              <a:gdLst/>
              <a:ahLst/>
              <a:cxnLst>
                <a:cxn ang="0">
                  <a:pos x="wd2" y="hd2"/>
                </a:cxn>
                <a:cxn ang="5400000">
                  <a:pos x="wd2" y="hd2"/>
                </a:cxn>
                <a:cxn ang="10800000">
                  <a:pos x="wd2" y="hd2"/>
                </a:cxn>
                <a:cxn ang="16200000">
                  <a:pos x="wd2" y="hd2"/>
                </a:cxn>
              </a:cxnLst>
              <a:rect l="0" t="0" r="r" b="b"/>
              <a:pathLst>
                <a:path w="21600" h="21600" extrusionOk="0">
                  <a:moveTo>
                    <a:pt x="0" y="21426"/>
                  </a:moveTo>
                  <a:lnTo>
                    <a:pt x="4766" y="21600"/>
                  </a:lnTo>
                  <a:lnTo>
                    <a:pt x="21600" y="0"/>
                  </a:lnTo>
                  <a:lnTo>
                    <a:pt x="16712" y="0"/>
                  </a:lnTo>
                  <a:lnTo>
                    <a:pt x="0" y="21426"/>
                  </a:lnTo>
                  <a:close/>
                </a:path>
              </a:pathLst>
            </a:custGeom>
            <a:solidFill>
              <a:schemeClr val="accent1"/>
            </a:solidFill>
            <a:ln w="12700" cap="flat">
              <a:noFill/>
              <a:miter lim="400000"/>
            </a:ln>
            <a:effectLst/>
          </p:spPr>
          <p:txBody>
            <a:bodyPr wrap="square" lIns="45719" tIns="45719" rIns="45719" bIns="45719" numCol="1" anchor="t">
              <a:noAutofit/>
            </a:bodyPr>
            <a:lstStyle/>
            <a:p>
              <a:pPr>
                <a:defRPr>
                  <a:solidFill>
                    <a:srgbClr val="FFFFFF"/>
                  </a:solidFill>
                </a:defRPr>
              </a:pPr>
              <a:endParaRPr/>
            </a:p>
          </p:txBody>
        </p:sp>
        <p:sp>
          <p:nvSpPr>
            <p:cNvPr id="44" name="Shape 44"/>
            <p:cNvSpPr/>
            <p:nvPr/>
          </p:nvSpPr>
          <p:spPr>
            <a:xfrm>
              <a:off x="0" y="0"/>
              <a:ext cx="1117601" cy="52768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722" y="0"/>
                  </a:lnTo>
                  <a:lnTo>
                    <a:pt x="0" y="21444"/>
                  </a:lnTo>
                  <a:lnTo>
                    <a:pt x="4817" y="21600"/>
                  </a:lnTo>
                  <a:lnTo>
                    <a:pt x="21600" y="0"/>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FFFFFF"/>
                  </a:solidFill>
                </a:defRPr>
              </a:pPr>
              <a:endParaRPr/>
            </a:p>
          </p:txBody>
        </p:sp>
        <p:sp>
          <p:nvSpPr>
            <p:cNvPr id="45" name="Shape 45"/>
            <p:cNvSpPr/>
            <p:nvPr/>
          </p:nvSpPr>
          <p:spPr>
            <a:xfrm>
              <a:off x="0" y="5238749"/>
              <a:ext cx="1228726" cy="16192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651" y="21600"/>
                  </a:lnTo>
                  <a:lnTo>
                    <a:pt x="21600" y="21600"/>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FFFFFF"/>
                  </a:solidFill>
                </a:defRPr>
              </a:pPr>
              <a:endParaRPr/>
            </a:p>
          </p:txBody>
        </p:sp>
        <p:sp>
          <p:nvSpPr>
            <p:cNvPr id="46" name="Shape 46"/>
            <p:cNvSpPr/>
            <p:nvPr/>
          </p:nvSpPr>
          <p:spPr>
            <a:xfrm>
              <a:off x="306388" y="5291137"/>
              <a:ext cx="1495426" cy="156686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43" y="21600"/>
                  </a:lnTo>
                  <a:lnTo>
                    <a:pt x="21600" y="21600"/>
                  </a:lnTo>
                  <a:lnTo>
                    <a:pt x="0" y="0"/>
                  </a:lnTo>
                  <a:close/>
                </a:path>
              </a:pathLst>
            </a:custGeom>
            <a:solidFill>
              <a:srgbClr val="0C5A82"/>
            </a:solidFill>
            <a:ln w="12700" cap="flat">
              <a:noFill/>
              <a:miter lim="400000"/>
            </a:ln>
            <a:effectLst/>
          </p:spPr>
          <p:txBody>
            <a:bodyPr wrap="square" lIns="45719" tIns="45719" rIns="45719" bIns="45719" numCol="1" anchor="t">
              <a:noAutofit/>
            </a:bodyPr>
            <a:lstStyle/>
            <a:p>
              <a:pPr>
                <a:defRPr>
                  <a:solidFill>
                    <a:srgbClr val="FFFFFF"/>
                  </a:solidFill>
                </a:defRPr>
              </a:pPr>
              <a:endParaRPr/>
            </a:p>
          </p:txBody>
        </p:sp>
        <p:sp>
          <p:nvSpPr>
            <p:cNvPr id="47" name="Shape 47"/>
            <p:cNvSpPr/>
            <p:nvPr/>
          </p:nvSpPr>
          <p:spPr>
            <a:xfrm>
              <a:off x="306388" y="5286374"/>
              <a:ext cx="2130426" cy="1571626"/>
            </a:xfrm>
            <a:custGeom>
              <a:avLst/>
              <a:gdLst/>
              <a:ahLst/>
              <a:cxnLst>
                <a:cxn ang="0">
                  <a:pos x="wd2" y="hd2"/>
                </a:cxn>
                <a:cxn ang="5400000">
                  <a:pos x="wd2" y="hd2"/>
                </a:cxn>
                <a:cxn ang="10800000">
                  <a:pos x="wd2" y="hd2"/>
                </a:cxn>
                <a:cxn ang="16200000">
                  <a:pos x="wd2" y="hd2"/>
                </a:cxn>
              </a:cxnLst>
              <a:rect l="0" t="0" r="r" b="b"/>
              <a:pathLst>
                <a:path w="21600" h="21600" extrusionOk="0">
                  <a:moveTo>
                    <a:pt x="0" y="65"/>
                  </a:moveTo>
                  <a:lnTo>
                    <a:pt x="15162" y="21600"/>
                  </a:lnTo>
                  <a:lnTo>
                    <a:pt x="21600" y="21600"/>
                  </a:lnTo>
                  <a:lnTo>
                    <a:pt x="2511" y="589"/>
                  </a:lnTo>
                  <a:lnTo>
                    <a:pt x="0" y="0"/>
                  </a:lnTo>
                  <a:lnTo>
                    <a:pt x="0" y="65"/>
                  </a:lnTo>
                  <a:close/>
                </a:path>
              </a:pathLst>
            </a:custGeom>
            <a:solidFill>
              <a:srgbClr val="1287C3"/>
            </a:solidFill>
            <a:ln w="12700" cap="flat">
              <a:noFill/>
              <a:miter lim="400000"/>
            </a:ln>
            <a:effectLst/>
          </p:spPr>
          <p:txBody>
            <a:bodyPr wrap="square" lIns="45719" tIns="45719" rIns="45719" bIns="45719" numCol="1" anchor="t">
              <a:noAutofit/>
            </a:bodyPr>
            <a:lstStyle/>
            <a:p>
              <a:pPr>
                <a:defRPr>
                  <a:solidFill>
                    <a:srgbClr val="FFFFFF"/>
                  </a:solidFill>
                </a:defRPr>
              </a:pPr>
              <a:endParaRPr/>
            </a:p>
          </p:txBody>
        </p:sp>
        <p:sp>
          <p:nvSpPr>
            <p:cNvPr id="48" name="Shape 48"/>
            <p:cNvSpPr/>
            <p:nvPr/>
          </p:nvSpPr>
          <p:spPr>
            <a:xfrm>
              <a:off x="0" y="5238749"/>
              <a:ext cx="1695451" cy="161925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3721" y="1271"/>
                  </a:lnTo>
                  <a:lnTo>
                    <a:pt x="3115" y="572"/>
                  </a:lnTo>
                  <a:lnTo>
                    <a:pt x="3175" y="572"/>
                  </a:lnTo>
                  <a:lnTo>
                    <a:pt x="3175" y="508"/>
                  </a:lnTo>
                  <a:lnTo>
                    <a:pt x="3115" y="508"/>
                  </a:lnTo>
                  <a:lnTo>
                    <a:pt x="0" y="0"/>
                  </a:lnTo>
                  <a:lnTo>
                    <a:pt x="15654" y="21600"/>
                  </a:lnTo>
                  <a:lnTo>
                    <a:pt x="21600" y="21600"/>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FFFFFF"/>
                  </a:solidFill>
                </a:defRPr>
              </a:pPr>
              <a:endParaRPr/>
            </a:p>
          </p:txBody>
        </p:sp>
      </p:grpSp>
      <p:sp>
        <p:nvSpPr>
          <p:cNvPr id="50" name="Shape 50"/>
          <p:cNvSpPr>
            <a:spLocks noGrp="1"/>
          </p:cNvSpPr>
          <p:nvPr>
            <p:ph type="title"/>
          </p:nvPr>
        </p:nvSpPr>
        <p:spPr>
          <a:prstGeom prst="rect">
            <a:avLst/>
          </a:prstGeom>
        </p:spPr>
        <p:txBody>
          <a:bodyPr/>
          <a:lstStyle>
            <a:lvl1pPr>
              <a:defRPr>
                <a:solidFill>
                  <a:srgbClr val="FFFFFF"/>
                </a:solidFill>
              </a:defRPr>
            </a:lvl1pPr>
          </a:lstStyle>
          <a:p>
            <a:r>
              <a:t>Click to edit Master title style</a:t>
            </a:r>
          </a:p>
        </p:txBody>
      </p:sp>
      <p:sp>
        <p:nvSpPr>
          <p:cNvPr id="51" name="Shape 51"/>
          <p:cNvSpPr>
            <a:spLocks noGrp="1"/>
          </p:cNvSpPr>
          <p:nvPr>
            <p:ph type="body" sz="half" idx="1"/>
          </p:nvPr>
        </p:nvSpPr>
        <p:spPr>
          <a:xfrm>
            <a:off x="1484309" y="2666999"/>
            <a:ext cx="10018715" cy="3124201"/>
          </a:xfrm>
          <a:prstGeom prst="rect">
            <a:avLst/>
          </a:prstGeom>
          <a:extLst>
            <a:ext uri="{C572A759-6A51-4108-AA02-DFA0A04FC94B}">
              <ma14:wrappingTextBoxFlag xmlns="" xmlns:ma14="http://schemas.microsoft.com/office/mac/drawingml/2011/main" val="1"/>
            </a:ext>
          </a:extLst>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r>
              <a:t>Click to edit Master text styles</a:t>
            </a:r>
          </a:p>
          <a:p>
            <a:pPr lvl="1"/>
            <a:r>
              <a:t>Second level</a:t>
            </a:r>
          </a:p>
          <a:p>
            <a:pPr lvl="2"/>
            <a:r>
              <a:t>Third level</a:t>
            </a:r>
          </a:p>
          <a:p>
            <a:pPr lvl="3"/>
            <a:r>
              <a:t>Fourth level</a:t>
            </a:r>
          </a:p>
          <a:p>
            <a:pPr lvl="4"/>
            <a:r>
              <a:t>Fifth level</a:t>
            </a:r>
          </a:p>
        </p:txBody>
      </p:sp>
      <p:sp>
        <p:nvSpPr>
          <p:cNvPr id="52" name="Shape 52"/>
          <p:cNvSpPr>
            <a:spLocks noGrp="1"/>
          </p:cNvSpPr>
          <p:nvPr>
            <p:ph type="sldNum" sz="quarter" idx="2"/>
          </p:nvPr>
        </p:nvSpPr>
        <p:spPr>
          <a:xfrm>
            <a:off x="11271883" y="5934123"/>
            <a:ext cx="231141" cy="231141"/>
          </a:xfrm>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59" name="Shape 59"/>
          <p:cNvSpPr>
            <a:spLocks noGrp="1"/>
          </p:cNvSpPr>
          <p:nvPr>
            <p:ph type="title"/>
          </p:nvPr>
        </p:nvSpPr>
        <p:spPr>
          <a:xfrm>
            <a:off x="2572279" y="2666999"/>
            <a:ext cx="8930748" cy="2110383"/>
          </a:xfrm>
          <a:prstGeom prst="rect">
            <a:avLst/>
          </a:prstGeom>
        </p:spPr>
        <p:txBody>
          <a:bodyPr anchor="b"/>
          <a:lstStyle>
            <a:lvl1pPr algn="r"/>
          </a:lstStyle>
          <a:p>
            <a:r>
              <a:t>Click to edit Master title style</a:t>
            </a:r>
          </a:p>
        </p:txBody>
      </p:sp>
      <p:sp>
        <p:nvSpPr>
          <p:cNvPr id="60" name="Shape 60"/>
          <p:cNvSpPr>
            <a:spLocks noGrp="1"/>
          </p:cNvSpPr>
          <p:nvPr>
            <p:ph type="body" sz="quarter" idx="1"/>
          </p:nvPr>
        </p:nvSpPr>
        <p:spPr>
          <a:xfrm>
            <a:off x="2572278" y="4777380"/>
            <a:ext cx="8930748" cy="860401"/>
          </a:xfrm>
          <a:prstGeom prst="rect">
            <a:avLst/>
          </a:prstGeom>
          <a:extLst>
            <a:ext uri="{C572A759-6A51-4108-AA02-DFA0A04FC94B}">
              <ma14:wrappingTextBoxFlag xmlns="" xmlns:ma14="http://schemas.microsoft.com/office/mac/drawingml/2011/main" val="1"/>
            </a:ext>
          </a:extLst>
        </p:spPr>
        <p:txBody>
          <a:bodyPr anchor="t"/>
          <a:lstStyle>
            <a:lvl1pPr marL="0" indent="0" algn="r">
              <a:buClrTx/>
              <a:buSzTx/>
              <a:buFontTx/>
              <a:buNone/>
              <a:defRPr sz="2000"/>
            </a:lvl1pPr>
          </a:lstStyle>
          <a:p>
            <a:r>
              <a:t>Click to edit Master text styles</a:t>
            </a:r>
          </a:p>
        </p:txBody>
      </p:sp>
      <p:sp>
        <p:nvSpPr>
          <p:cNvPr id="61" name="Shape 6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Section Header 0">
    <p:bg>
      <p:bgPr>
        <a:solidFill>
          <a:srgbClr val="FFFFFF"/>
        </a:solidFill>
        <a:effectLst/>
      </p:bgPr>
    </p:bg>
    <p:spTree>
      <p:nvGrpSpPr>
        <p:cNvPr id="1" name=""/>
        <p:cNvGrpSpPr/>
        <p:nvPr/>
      </p:nvGrpSpPr>
      <p:grpSpPr>
        <a:xfrm>
          <a:off x="0" y="0"/>
          <a:ext cx="0" cy="0"/>
          <a:chOff x="0" y="0"/>
          <a:chExt cx="0" cy="0"/>
        </a:xfrm>
      </p:grpSpPr>
      <p:sp>
        <p:nvSpPr>
          <p:cNvPr id="68" name="Shape 68"/>
          <p:cNvSpPr>
            <a:spLocks noGrp="1"/>
          </p:cNvSpPr>
          <p:nvPr>
            <p:ph type="title"/>
          </p:nvPr>
        </p:nvSpPr>
        <p:spPr>
          <a:xfrm>
            <a:off x="2572279" y="2666999"/>
            <a:ext cx="8930748" cy="2110383"/>
          </a:xfrm>
          <a:prstGeom prst="rect">
            <a:avLst/>
          </a:prstGeom>
        </p:spPr>
        <p:txBody>
          <a:bodyPr anchor="b"/>
          <a:lstStyle>
            <a:lvl1pPr algn="r"/>
          </a:lstStyle>
          <a:p>
            <a:r>
              <a:t>Click to edit Master title style</a:t>
            </a:r>
          </a:p>
        </p:txBody>
      </p:sp>
      <p:sp>
        <p:nvSpPr>
          <p:cNvPr id="69" name="Shape 69"/>
          <p:cNvSpPr>
            <a:spLocks noGrp="1"/>
          </p:cNvSpPr>
          <p:nvPr>
            <p:ph type="body" sz="quarter" idx="1"/>
          </p:nvPr>
        </p:nvSpPr>
        <p:spPr>
          <a:xfrm>
            <a:off x="2572278" y="4777380"/>
            <a:ext cx="8930748" cy="860401"/>
          </a:xfrm>
          <a:prstGeom prst="rect">
            <a:avLst/>
          </a:prstGeom>
          <a:extLst>
            <a:ext uri="{C572A759-6A51-4108-AA02-DFA0A04FC94B}">
              <ma14:wrappingTextBoxFlag xmlns="" xmlns:ma14="http://schemas.microsoft.com/office/mac/drawingml/2011/main" val="1"/>
            </a:ext>
          </a:extLst>
        </p:spPr>
        <p:txBody>
          <a:bodyPr anchor="t"/>
          <a:lstStyle>
            <a:lvl1pPr marL="0" indent="0" algn="r">
              <a:buClrTx/>
              <a:buSzTx/>
              <a:buFontTx/>
              <a:buNone/>
              <a:defRPr sz="2000"/>
            </a:lvl1pPr>
          </a:lstStyle>
          <a:p>
            <a:r>
              <a:t>Click to edit Master text styles</a:t>
            </a:r>
          </a:p>
        </p:txBody>
      </p:sp>
      <p:sp>
        <p:nvSpPr>
          <p:cNvPr id="70" name="Shape 7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77" name="Shape 77"/>
          <p:cNvSpPr>
            <a:spLocks noGrp="1"/>
          </p:cNvSpPr>
          <p:nvPr>
            <p:ph type="title"/>
          </p:nvPr>
        </p:nvSpPr>
        <p:spPr>
          <a:prstGeom prst="rect">
            <a:avLst/>
          </a:prstGeom>
        </p:spPr>
        <p:txBody>
          <a:bodyPr/>
          <a:lstStyle/>
          <a:p>
            <a:r>
              <a:t>Click to edit Master title style</a:t>
            </a:r>
          </a:p>
        </p:txBody>
      </p:sp>
      <p:sp>
        <p:nvSpPr>
          <p:cNvPr id="78" name="Shape 78"/>
          <p:cNvSpPr>
            <a:spLocks noGrp="1"/>
          </p:cNvSpPr>
          <p:nvPr>
            <p:ph type="body" sz="quarter" idx="1"/>
          </p:nvPr>
        </p:nvSpPr>
        <p:spPr>
          <a:xfrm>
            <a:off x="1484312" y="2666999"/>
            <a:ext cx="4895056" cy="3124201"/>
          </a:xfrm>
          <a:prstGeom prst="rect">
            <a:avLst/>
          </a:prstGeom>
          <a:extLst>
            <a:ext uri="{C572A759-6A51-4108-AA02-DFA0A04FC94B}">
              <ma14:wrappingTextBoxFlag xmlns="" xmlns:ma14="http://schemas.microsoft.com/office/mac/drawingml/2011/main" val="1"/>
            </a:ext>
          </a:extLst>
        </p:spPr>
        <p:txBody>
          <a:bodyPr/>
          <a:lstStyle>
            <a:lvl1pPr>
              <a:defRPr sz="1800"/>
            </a:lvl1pPr>
            <a:lvl2pPr marL="778668" indent="-321468">
              <a:defRPr sz="1800"/>
            </a:lvl2pPr>
            <a:lvl3pPr marL="1281792" indent="-367392">
              <a:defRPr sz="1800"/>
            </a:lvl3pPr>
            <a:lvl4pPr>
              <a:defRPr sz="1800"/>
            </a:lvl4pPr>
            <a:lvl5pPr marL="2085975" indent="-257175">
              <a:defRPr sz="1800"/>
            </a:lvl5pPr>
          </a:lstStyle>
          <a:p>
            <a:r>
              <a:t>Click to edit Master text styles</a:t>
            </a:r>
          </a:p>
          <a:p>
            <a:pPr lvl="1"/>
            <a:r>
              <a:t>Second level</a:t>
            </a:r>
          </a:p>
          <a:p>
            <a:pPr lvl="2"/>
            <a:r>
              <a:t>Third level</a:t>
            </a:r>
          </a:p>
          <a:p>
            <a:pPr lvl="3"/>
            <a:r>
              <a:t>Fourth level</a:t>
            </a:r>
          </a:p>
          <a:p>
            <a:pPr lvl="4"/>
            <a:r>
              <a:t>Fifth level</a:t>
            </a:r>
          </a:p>
        </p:txBody>
      </p:sp>
      <p:sp>
        <p:nvSpPr>
          <p:cNvPr id="79" name="Shape 7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86" name="Shape 86"/>
          <p:cNvSpPr>
            <a:spLocks noGrp="1"/>
          </p:cNvSpPr>
          <p:nvPr>
            <p:ph type="title"/>
          </p:nvPr>
        </p:nvSpPr>
        <p:spPr>
          <a:prstGeom prst="rect">
            <a:avLst/>
          </a:prstGeom>
        </p:spPr>
        <p:txBody>
          <a:bodyPr/>
          <a:lstStyle/>
          <a:p>
            <a:r>
              <a:t>Click to edit Master title style</a:t>
            </a:r>
          </a:p>
        </p:txBody>
      </p:sp>
      <p:sp>
        <p:nvSpPr>
          <p:cNvPr id="87" name="Shape 87"/>
          <p:cNvSpPr>
            <a:spLocks noGrp="1"/>
          </p:cNvSpPr>
          <p:nvPr>
            <p:ph type="body" sz="quarter" idx="1"/>
          </p:nvPr>
        </p:nvSpPr>
        <p:spPr>
          <a:xfrm>
            <a:off x="1772179" y="2658533"/>
            <a:ext cx="4607189" cy="576263"/>
          </a:xfrm>
          <a:prstGeom prst="rect">
            <a:avLst/>
          </a:prstGeom>
          <a:extLst>
            <a:ext uri="{C572A759-6A51-4108-AA02-DFA0A04FC94B}">
              <ma14:wrappingTextBoxFlag xmlns="" xmlns:ma14="http://schemas.microsoft.com/office/mac/drawingml/2011/main" val="1"/>
            </a:ext>
          </a:extLst>
        </p:spPr>
        <p:txBody>
          <a:bodyPr anchor="b"/>
          <a:lstStyle>
            <a:lvl1pPr marL="0" indent="0">
              <a:buClrTx/>
              <a:buSzTx/>
              <a:buFontTx/>
              <a:buNone/>
              <a:defRPr sz="2800">
                <a:solidFill>
                  <a:srgbClr val="1287C3"/>
                </a:solidFill>
              </a:defRPr>
            </a:lvl1pPr>
          </a:lstStyle>
          <a:p>
            <a:r>
              <a:t>Click to edit Master text styles</a:t>
            </a:r>
          </a:p>
        </p:txBody>
      </p:sp>
      <p:sp>
        <p:nvSpPr>
          <p:cNvPr id="88" name="Shape 88"/>
          <p:cNvSpPr>
            <a:spLocks noGrp="1"/>
          </p:cNvSpPr>
          <p:nvPr>
            <p:ph type="body" sz="quarter" idx="13"/>
          </p:nvPr>
        </p:nvSpPr>
        <p:spPr>
          <a:xfrm>
            <a:off x="6880487" y="2666999"/>
            <a:ext cx="4622537" cy="576264"/>
          </a:xfrm>
          <a:prstGeom prst="rect">
            <a:avLst/>
          </a:prstGeom>
        </p:spPr>
        <p:txBody>
          <a:bodyPr anchor="b"/>
          <a:lstStyle/>
          <a:p>
            <a:pPr marL="0" indent="0">
              <a:buClrTx/>
              <a:buSzTx/>
              <a:buFontTx/>
              <a:buNone/>
              <a:defRPr sz="2800">
                <a:solidFill>
                  <a:srgbClr val="1287C3"/>
                </a:solidFill>
              </a:defRPr>
            </a:pPr>
            <a:endParaRPr/>
          </a:p>
        </p:txBody>
      </p:sp>
      <p:sp>
        <p:nvSpPr>
          <p:cNvPr id="89" name="Shape 89"/>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6" name="Shape 96"/>
          <p:cNvSpPr>
            <a:spLocks noGrp="1"/>
          </p:cNvSpPr>
          <p:nvPr>
            <p:ph type="title"/>
          </p:nvPr>
        </p:nvSpPr>
        <p:spPr>
          <a:prstGeom prst="rect">
            <a:avLst/>
          </a:prstGeom>
        </p:spPr>
        <p:txBody>
          <a:bodyPr/>
          <a:lstStyle/>
          <a:p>
            <a:r>
              <a:t>Click to edit Master title style</a:t>
            </a:r>
          </a:p>
        </p:txBody>
      </p:sp>
      <p:sp>
        <p:nvSpPr>
          <p:cNvPr id="97" name="Shape 97"/>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04" name="Shape 10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11" name="Shape 111"/>
          <p:cNvSpPr>
            <a:spLocks noGrp="1"/>
          </p:cNvSpPr>
          <p:nvPr>
            <p:ph type="title"/>
          </p:nvPr>
        </p:nvSpPr>
        <p:spPr>
          <a:xfrm>
            <a:off x="1484312" y="1600200"/>
            <a:ext cx="3549121" cy="1371600"/>
          </a:xfrm>
          <a:prstGeom prst="rect">
            <a:avLst/>
          </a:prstGeom>
        </p:spPr>
        <p:txBody>
          <a:bodyPr anchor="b"/>
          <a:lstStyle>
            <a:lvl1pPr>
              <a:defRPr sz="2400"/>
            </a:lvl1pPr>
          </a:lstStyle>
          <a:p>
            <a:r>
              <a:t>Click to edit Master title style</a:t>
            </a:r>
          </a:p>
        </p:txBody>
      </p:sp>
      <p:sp>
        <p:nvSpPr>
          <p:cNvPr id="112" name="Shape 112"/>
          <p:cNvSpPr>
            <a:spLocks noGrp="1"/>
          </p:cNvSpPr>
          <p:nvPr>
            <p:ph type="body" sz="half" idx="1"/>
          </p:nvPr>
        </p:nvSpPr>
        <p:spPr>
          <a:xfrm>
            <a:off x="5262033" y="685798"/>
            <a:ext cx="6240991" cy="5105403"/>
          </a:xfrm>
          <a:prstGeom prst="rect">
            <a:avLst/>
          </a:prstGeom>
          <a:extLst>
            <a:ext uri="{C572A759-6A51-4108-AA02-DFA0A04FC94B}">
              <ma14:wrappingTextBoxFlag xmlns="" xmlns:ma14="http://schemas.microsoft.com/office/mac/drawingml/2011/main" val="1"/>
            </a:ext>
          </a:extLst>
        </p:spPr>
        <p:txBody>
          <a:bodyPr/>
          <a:lstStyle>
            <a:lvl1pPr>
              <a:defRPr sz="2000"/>
            </a:lvl1pPr>
            <a:lvl2pPr marL="774700" indent="-317500">
              <a:defRPr sz="2000"/>
            </a:lvl2pPr>
            <a:lvl3pPr marL="1271587" indent="-357187">
              <a:defRPr sz="2000"/>
            </a:lvl3pPr>
            <a:lvl4pPr marL="1616528" indent="-244928">
              <a:defRPr sz="2000"/>
            </a:lvl4pPr>
            <a:lvl5pPr marL="2073728" indent="-244928">
              <a:defRPr sz="2000"/>
            </a:lvl5pPr>
          </a:lstStyle>
          <a:p>
            <a:r>
              <a:t>Click to edit Master text styles</a:t>
            </a:r>
          </a:p>
          <a:p>
            <a:pPr lvl="1"/>
            <a:r>
              <a:t>Second level</a:t>
            </a:r>
          </a:p>
          <a:p>
            <a:pPr lvl="2"/>
            <a:r>
              <a:t>Third level</a:t>
            </a:r>
          </a:p>
          <a:p>
            <a:pPr lvl="3"/>
            <a:r>
              <a:t>Fourth level</a:t>
            </a:r>
          </a:p>
          <a:p>
            <a:pPr lvl="4"/>
            <a:r>
              <a:t>Fifth level</a:t>
            </a:r>
          </a:p>
        </p:txBody>
      </p:sp>
      <p:sp>
        <p:nvSpPr>
          <p:cNvPr id="113" name="Shape 113"/>
          <p:cNvSpPr>
            <a:spLocks noGrp="1"/>
          </p:cNvSpPr>
          <p:nvPr>
            <p:ph type="body" sz="quarter" idx="13"/>
          </p:nvPr>
        </p:nvSpPr>
        <p:spPr>
          <a:xfrm>
            <a:off x="1484312" y="2971800"/>
            <a:ext cx="3549121" cy="1828800"/>
          </a:xfrm>
          <a:prstGeom prst="rect">
            <a:avLst/>
          </a:prstGeom>
        </p:spPr>
        <p:txBody>
          <a:bodyPr/>
          <a:lstStyle/>
          <a:p>
            <a:pPr marL="0" indent="0" algn="ctr">
              <a:buClrTx/>
              <a:buSzTx/>
              <a:buFontTx/>
              <a:buNone/>
              <a:defRPr sz="1600"/>
            </a:pPr>
            <a:endParaRPr/>
          </a:p>
        </p:txBody>
      </p:sp>
      <p:sp>
        <p:nvSpPr>
          <p:cNvPr id="114" name="Shape 11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21" name="Shape 121"/>
          <p:cNvSpPr>
            <a:spLocks noGrp="1"/>
          </p:cNvSpPr>
          <p:nvPr>
            <p:ph type="title"/>
          </p:nvPr>
        </p:nvSpPr>
        <p:spPr>
          <a:xfrm>
            <a:off x="1482724" y="1752599"/>
            <a:ext cx="5426158" cy="1371601"/>
          </a:xfrm>
          <a:prstGeom prst="rect">
            <a:avLst/>
          </a:prstGeom>
        </p:spPr>
        <p:txBody>
          <a:bodyPr anchor="b"/>
          <a:lstStyle>
            <a:lvl1pPr>
              <a:defRPr sz="2800"/>
            </a:lvl1pPr>
          </a:lstStyle>
          <a:p>
            <a:r>
              <a:t>Title Text</a:t>
            </a:r>
          </a:p>
        </p:txBody>
      </p:sp>
      <p:sp>
        <p:nvSpPr>
          <p:cNvPr id="122" name="Shape 122"/>
          <p:cNvSpPr>
            <a:spLocks noGrp="1"/>
          </p:cNvSpPr>
          <p:nvPr>
            <p:ph type="pic" sz="quarter" idx="13"/>
          </p:nvPr>
        </p:nvSpPr>
        <p:spPr>
          <a:xfrm>
            <a:off x="7594682" y="914400"/>
            <a:ext cx="3280975" cy="4572000"/>
          </a:xfrm>
          <a:prstGeom prst="rect">
            <a:avLst/>
          </a:prstGeom>
          <a:ln w="38100">
            <a:solidFill>
              <a:srgbClr val="B2B7B8"/>
            </a:solidFill>
            <a:round/>
          </a:ln>
        </p:spPr>
        <p:txBody>
          <a:bodyPr lIns="91439" rIns="91439" anchor="t">
            <a:noAutofit/>
          </a:bodyPr>
          <a:lstStyle/>
          <a:p>
            <a:endParaRPr/>
          </a:p>
        </p:txBody>
      </p:sp>
      <p:sp>
        <p:nvSpPr>
          <p:cNvPr id="123" name="Shape 123"/>
          <p:cNvSpPr>
            <a:spLocks noGrp="1"/>
          </p:cNvSpPr>
          <p:nvPr>
            <p:ph type="body" sz="quarter" idx="1"/>
          </p:nvPr>
        </p:nvSpPr>
        <p:spPr>
          <a:xfrm>
            <a:off x="1482724" y="3124199"/>
            <a:ext cx="5426158" cy="1828801"/>
          </a:xfrm>
          <a:prstGeom prst="rect">
            <a:avLst/>
          </a:prstGeom>
          <a:extLst>
            <a:ext uri="{C572A759-6A51-4108-AA02-DFA0A04FC94B}">
              <ma14:wrappingTextBoxFlag xmlns="" xmlns:ma14="http://schemas.microsoft.com/office/mac/drawingml/2011/main" val="1"/>
            </a:ext>
          </a:extLst>
        </p:spPr>
        <p:txBody>
          <a:bodyPr/>
          <a:lstStyle>
            <a:lvl1pPr marL="0" indent="0" algn="ctr">
              <a:buClrTx/>
              <a:buSzTx/>
              <a:buFontTx/>
              <a:buNone/>
              <a:defRPr sz="1800"/>
            </a:lvl1pPr>
            <a:lvl2pPr marL="0" indent="457200" algn="ctr">
              <a:buClrTx/>
              <a:buSzTx/>
              <a:buFontTx/>
              <a:buNone/>
              <a:defRPr sz="1800"/>
            </a:lvl2pPr>
            <a:lvl3pPr marL="0" indent="914400" algn="ctr">
              <a:buClrTx/>
              <a:buSzTx/>
              <a:buFontTx/>
              <a:buNone/>
              <a:defRPr sz="1800"/>
            </a:lvl3pPr>
            <a:lvl4pPr marL="0" indent="1371600" algn="ctr">
              <a:buClrTx/>
              <a:buSzTx/>
              <a:buFontTx/>
              <a:buNone/>
              <a:defRPr sz="1800"/>
            </a:lvl4pPr>
            <a:lvl5pPr marL="0" indent="1828800" algn="ctr">
              <a:buClrTx/>
              <a:buSzTx/>
              <a:buFontTx/>
              <a:buNone/>
              <a:defRPr sz="1800"/>
            </a:lvl5pPr>
          </a:lstStyle>
          <a:p>
            <a:r>
              <a:t>Body Level One</a:t>
            </a:r>
          </a:p>
          <a:p>
            <a:pPr lvl="1"/>
            <a:r>
              <a:t>Body Level Two</a:t>
            </a:r>
          </a:p>
          <a:p>
            <a:pPr lvl="2"/>
            <a:r>
              <a:t>Body Level Three</a:t>
            </a:r>
          </a:p>
          <a:p>
            <a:pPr lvl="3"/>
            <a:r>
              <a:t>Body Level Four</a:t>
            </a:r>
          </a:p>
          <a:p>
            <a:pPr lvl="4"/>
            <a:r>
              <a:t>Body Level Five</a:t>
            </a:r>
          </a:p>
        </p:txBody>
      </p:sp>
      <p:sp>
        <p:nvSpPr>
          <p:cNvPr id="124" name="Shape 124"/>
          <p:cNvSpPr>
            <a:spLocks noGrp="1"/>
          </p:cNvSpPr>
          <p:nvPr>
            <p:ph type="sldNum" sz="quarter" idx="2"/>
          </p:nvPr>
        </p:nvSpPr>
        <p:spPr>
          <a:xfrm>
            <a:off x="11271883" y="5950267"/>
            <a:ext cx="231141" cy="2311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anoramic Picture with Caption">
    <p:spTree>
      <p:nvGrpSpPr>
        <p:cNvPr id="1" name=""/>
        <p:cNvGrpSpPr/>
        <p:nvPr/>
      </p:nvGrpSpPr>
      <p:grpSpPr>
        <a:xfrm>
          <a:off x="0" y="0"/>
          <a:ext cx="0" cy="0"/>
          <a:chOff x="0" y="0"/>
          <a:chExt cx="0" cy="0"/>
        </a:xfrm>
      </p:grpSpPr>
      <p:sp>
        <p:nvSpPr>
          <p:cNvPr id="131" name="Shape 131"/>
          <p:cNvSpPr>
            <a:spLocks noGrp="1"/>
          </p:cNvSpPr>
          <p:nvPr>
            <p:ph type="title"/>
          </p:nvPr>
        </p:nvSpPr>
        <p:spPr>
          <a:xfrm>
            <a:off x="1484311" y="4732864"/>
            <a:ext cx="10018711" cy="566739"/>
          </a:xfrm>
          <a:prstGeom prst="rect">
            <a:avLst/>
          </a:prstGeom>
        </p:spPr>
        <p:txBody>
          <a:bodyPr anchor="b"/>
          <a:lstStyle>
            <a:lvl1pPr>
              <a:defRPr sz="2400"/>
            </a:lvl1pPr>
          </a:lstStyle>
          <a:p>
            <a:r>
              <a:t>Click to edit Master title style</a:t>
            </a:r>
          </a:p>
        </p:txBody>
      </p:sp>
      <p:sp>
        <p:nvSpPr>
          <p:cNvPr id="132" name="Shape 132"/>
          <p:cNvSpPr>
            <a:spLocks noGrp="1"/>
          </p:cNvSpPr>
          <p:nvPr>
            <p:ph type="pic" sz="half" idx="13"/>
          </p:nvPr>
        </p:nvSpPr>
        <p:spPr>
          <a:xfrm>
            <a:off x="2386011" y="932112"/>
            <a:ext cx="8225944" cy="3164976"/>
          </a:xfrm>
          <a:prstGeom prst="rect">
            <a:avLst/>
          </a:prstGeom>
          <a:ln w="38100">
            <a:solidFill>
              <a:srgbClr val="B2B7B8"/>
            </a:solidFill>
            <a:round/>
          </a:ln>
        </p:spPr>
        <p:txBody>
          <a:bodyPr lIns="91439" rIns="91439" anchor="t">
            <a:noAutofit/>
          </a:bodyPr>
          <a:lstStyle/>
          <a:p>
            <a:endParaRPr/>
          </a:p>
        </p:txBody>
      </p:sp>
      <p:sp>
        <p:nvSpPr>
          <p:cNvPr id="133" name="Shape 133"/>
          <p:cNvSpPr>
            <a:spLocks noGrp="1"/>
          </p:cNvSpPr>
          <p:nvPr>
            <p:ph type="body" sz="quarter" idx="1"/>
          </p:nvPr>
        </p:nvSpPr>
        <p:spPr>
          <a:xfrm>
            <a:off x="1484311" y="5299602"/>
            <a:ext cx="10018711" cy="493713"/>
          </a:xfrm>
          <a:prstGeom prst="rect">
            <a:avLst/>
          </a:prstGeom>
          <a:extLst>
            <a:ext uri="{C572A759-6A51-4108-AA02-DFA0A04FC94B}">
              <ma14:wrappingTextBoxFlag xmlns="" xmlns:ma14="http://schemas.microsoft.com/office/mac/drawingml/2011/main" val="1"/>
            </a:ext>
          </a:extLst>
        </p:spPr>
        <p:txBody>
          <a:bodyPr/>
          <a:lstStyle>
            <a:lvl1pPr marL="0" indent="0" algn="ctr">
              <a:buClrTx/>
              <a:buSzTx/>
              <a:buFontTx/>
              <a:buNone/>
              <a:defRPr sz="1400"/>
            </a:lvl1pPr>
          </a:lstStyle>
          <a:p>
            <a:r>
              <a:t>Click to edit Master text styles</a:t>
            </a:r>
          </a:p>
        </p:txBody>
      </p:sp>
      <p:sp>
        <p:nvSpPr>
          <p:cNvPr id="134" name="Shape 13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Caption">
    <p:spTree>
      <p:nvGrpSpPr>
        <p:cNvPr id="1" name=""/>
        <p:cNvGrpSpPr/>
        <p:nvPr/>
      </p:nvGrpSpPr>
      <p:grpSpPr>
        <a:xfrm>
          <a:off x="0" y="0"/>
          <a:ext cx="0" cy="0"/>
          <a:chOff x="0" y="0"/>
          <a:chExt cx="0" cy="0"/>
        </a:xfrm>
      </p:grpSpPr>
      <p:sp>
        <p:nvSpPr>
          <p:cNvPr id="141" name="Shape 141"/>
          <p:cNvSpPr>
            <a:spLocks noGrp="1"/>
          </p:cNvSpPr>
          <p:nvPr>
            <p:ph type="title"/>
          </p:nvPr>
        </p:nvSpPr>
        <p:spPr>
          <a:xfrm>
            <a:off x="1484312" y="685800"/>
            <a:ext cx="10018711" cy="3048000"/>
          </a:xfrm>
          <a:prstGeom prst="rect">
            <a:avLst/>
          </a:prstGeom>
        </p:spPr>
        <p:txBody>
          <a:bodyPr/>
          <a:lstStyle>
            <a:lvl1pPr>
              <a:defRPr sz="3200"/>
            </a:lvl1pPr>
          </a:lstStyle>
          <a:p>
            <a:r>
              <a:t>Click to edit Master title style</a:t>
            </a:r>
          </a:p>
        </p:txBody>
      </p:sp>
      <p:sp>
        <p:nvSpPr>
          <p:cNvPr id="142" name="Shape 142"/>
          <p:cNvSpPr>
            <a:spLocks noGrp="1"/>
          </p:cNvSpPr>
          <p:nvPr>
            <p:ph type="body" sz="quarter" idx="1"/>
          </p:nvPr>
        </p:nvSpPr>
        <p:spPr>
          <a:xfrm>
            <a:off x="1484312" y="4343400"/>
            <a:ext cx="10018714" cy="1447800"/>
          </a:xfrm>
          <a:prstGeom prst="rect">
            <a:avLst/>
          </a:prstGeom>
          <a:extLst>
            <a:ext uri="{C572A759-6A51-4108-AA02-DFA0A04FC94B}">
              <ma14:wrappingTextBoxFlag xmlns="" xmlns:ma14="http://schemas.microsoft.com/office/mac/drawingml/2011/main" val="1"/>
            </a:ext>
          </a:extLst>
        </p:spPr>
        <p:txBody>
          <a:bodyPr/>
          <a:lstStyle>
            <a:lvl1pPr marL="0" indent="0" algn="ctr">
              <a:buClrTx/>
              <a:buSzTx/>
              <a:buFontTx/>
              <a:buNone/>
              <a:defRPr sz="2000"/>
            </a:lvl1pPr>
          </a:lstStyle>
          <a:p>
            <a:r>
              <a:t>Click to edit Master text styles</a:t>
            </a:r>
          </a:p>
        </p:txBody>
      </p:sp>
      <p:sp>
        <p:nvSpPr>
          <p:cNvPr id="143" name="Shape 14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with Caption">
    <p:spTree>
      <p:nvGrpSpPr>
        <p:cNvPr id="1" name=""/>
        <p:cNvGrpSpPr/>
        <p:nvPr/>
      </p:nvGrpSpPr>
      <p:grpSpPr>
        <a:xfrm>
          <a:off x="0" y="0"/>
          <a:ext cx="0" cy="0"/>
          <a:chOff x="0" y="0"/>
          <a:chExt cx="0" cy="0"/>
        </a:xfrm>
      </p:grpSpPr>
      <p:sp>
        <p:nvSpPr>
          <p:cNvPr id="150" name="Shape 150"/>
          <p:cNvSpPr/>
          <p:nvPr/>
        </p:nvSpPr>
        <p:spPr>
          <a:xfrm>
            <a:off x="1598612" y="531841"/>
            <a:ext cx="609601" cy="12471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defRPr sz="8000" cap="all"/>
            </a:lvl1pPr>
          </a:lstStyle>
          <a:p>
            <a:r>
              <a:t>“</a:t>
            </a:r>
          </a:p>
        </p:txBody>
      </p:sp>
      <p:sp>
        <p:nvSpPr>
          <p:cNvPr id="151" name="Shape 151"/>
          <p:cNvSpPr/>
          <p:nvPr/>
        </p:nvSpPr>
        <p:spPr>
          <a:xfrm>
            <a:off x="10893425" y="2488217"/>
            <a:ext cx="609600" cy="12471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r">
              <a:defRPr sz="8000" cap="all"/>
            </a:lvl1pPr>
          </a:lstStyle>
          <a:p>
            <a:r>
              <a:t>”</a:t>
            </a:r>
          </a:p>
        </p:txBody>
      </p:sp>
      <p:sp>
        <p:nvSpPr>
          <p:cNvPr id="152" name="Shape 152"/>
          <p:cNvSpPr>
            <a:spLocks noGrp="1"/>
          </p:cNvSpPr>
          <p:nvPr>
            <p:ph type="title"/>
          </p:nvPr>
        </p:nvSpPr>
        <p:spPr>
          <a:xfrm>
            <a:off x="2208211" y="685800"/>
            <a:ext cx="8990013" cy="2743200"/>
          </a:xfrm>
          <a:prstGeom prst="rect">
            <a:avLst/>
          </a:prstGeom>
        </p:spPr>
        <p:txBody>
          <a:bodyPr/>
          <a:lstStyle>
            <a:lvl1pPr>
              <a:defRPr sz="3200"/>
            </a:lvl1pPr>
          </a:lstStyle>
          <a:p>
            <a:r>
              <a:t>Click to edit Master title style</a:t>
            </a:r>
          </a:p>
        </p:txBody>
      </p:sp>
      <p:sp>
        <p:nvSpPr>
          <p:cNvPr id="153" name="Shape 153"/>
          <p:cNvSpPr>
            <a:spLocks noGrp="1"/>
          </p:cNvSpPr>
          <p:nvPr>
            <p:ph type="body" sz="quarter" idx="1"/>
          </p:nvPr>
        </p:nvSpPr>
        <p:spPr>
          <a:xfrm>
            <a:off x="2436810" y="3428998"/>
            <a:ext cx="8532816" cy="381001"/>
          </a:xfrm>
          <a:prstGeom prst="rect">
            <a:avLst/>
          </a:prstGeom>
          <a:extLst>
            <a:ext uri="{C572A759-6A51-4108-AA02-DFA0A04FC94B}">
              <ma14:wrappingTextBoxFlag xmlns="" xmlns:ma14="http://schemas.microsoft.com/office/mac/drawingml/2011/main" val="1"/>
            </a:ext>
          </a:extLst>
        </p:spPr>
        <p:txBody>
          <a:bodyPr/>
          <a:lstStyle>
            <a:lvl1pPr marL="0" indent="0">
              <a:buClrTx/>
              <a:buSzTx/>
              <a:buFontTx/>
              <a:buNone/>
              <a:defRPr sz="1800"/>
            </a:lvl1pPr>
          </a:lstStyle>
          <a:p>
            <a:r>
              <a:t>Click to edit Master text styles</a:t>
            </a:r>
          </a:p>
        </p:txBody>
      </p:sp>
      <p:sp>
        <p:nvSpPr>
          <p:cNvPr id="154" name="Shape 154"/>
          <p:cNvSpPr>
            <a:spLocks noGrp="1"/>
          </p:cNvSpPr>
          <p:nvPr>
            <p:ph type="body" sz="quarter" idx="13"/>
          </p:nvPr>
        </p:nvSpPr>
        <p:spPr>
          <a:xfrm>
            <a:off x="1484311" y="4343400"/>
            <a:ext cx="10018712" cy="1447800"/>
          </a:xfrm>
          <a:prstGeom prst="rect">
            <a:avLst/>
          </a:prstGeom>
        </p:spPr>
        <p:txBody>
          <a:bodyPr/>
          <a:lstStyle/>
          <a:p>
            <a:pPr marL="0" indent="0" algn="ctr">
              <a:buClrTx/>
              <a:buSzTx/>
              <a:buFontTx/>
              <a:buNone/>
              <a:defRPr sz="2000"/>
            </a:pPr>
            <a:endParaRPr/>
          </a:p>
        </p:txBody>
      </p:sp>
      <p:sp>
        <p:nvSpPr>
          <p:cNvPr id="155" name="Shape 15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Name Card">
    <p:spTree>
      <p:nvGrpSpPr>
        <p:cNvPr id="1" name=""/>
        <p:cNvGrpSpPr/>
        <p:nvPr/>
      </p:nvGrpSpPr>
      <p:grpSpPr>
        <a:xfrm>
          <a:off x="0" y="0"/>
          <a:ext cx="0" cy="0"/>
          <a:chOff x="0" y="0"/>
          <a:chExt cx="0" cy="0"/>
        </a:xfrm>
      </p:grpSpPr>
      <p:sp>
        <p:nvSpPr>
          <p:cNvPr id="162" name="Shape 162"/>
          <p:cNvSpPr>
            <a:spLocks noGrp="1"/>
          </p:cNvSpPr>
          <p:nvPr>
            <p:ph type="title"/>
          </p:nvPr>
        </p:nvSpPr>
        <p:spPr>
          <a:xfrm>
            <a:off x="1484312" y="3308580"/>
            <a:ext cx="10018710" cy="1468801"/>
          </a:xfrm>
          <a:prstGeom prst="rect">
            <a:avLst/>
          </a:prstGeom>
        </p:spPr>
        <p:txBody>
          <a:bodyPr anchor="b"/>
          <a:lstStyle>
            <a:lvl1pPr algn="r">
              <a:defRPr sz="3200"/>
            </a:lvl1pPr>
          </a:lstStyle>
          <a:p>
            <a:r>
              <a:t>Click to edit Master title style</a:t>
            </a:r>
          </a:p>
        </p:txBody>
      </p:sp>
      <p:sp>
        <p:nvSpPr>
          <p:cNvPr id="163" name="Shape 163"/>
          <p:cNvSpPr>
            <a:spLocks noGrp="1"/>
          </p:cNvSpPr>
          <p:nvPr>
            <p:ph type="body" sz="quarter" idx="1"/>
          </p:nvPr>
        </p:nvSpPr>
        <p:spPr>
          <a:xfrm>
            <a:off x="1484312" y="4777380"/>
            <a:ext cx="10018711" cy="860401"/>
          </a:xfrm>
          <a:prstGeom prst="rect">
            <a:avLst/>
          </a:prstGeom>
          <a:extLst>
            <a:ext uri="{C572A759-6A51-4108-AA02-DFA0A04FC94B}">
              <ma14:wrappingTextBoxFlag xmlns="" xmlns:ma14="http://schemas.microsoft.com/office/mac/drawingml/2011/main" val="1"/>
            </a:ext>
          </a:extLst>
        </p:spPr>
        <p:txBody>
          <a:bodyPr anchor="t"/>
          <a:lstStyle>
            <a:lvl1pPr marL="0" indent="0" algn="r">
              <a:buClrTx/>
              <a:buSzTx/>
              <a:buFontTx/>
              <a:buNone/>
              <a:defRPr sz="2000"/>
            </a:lvl1pPr>
          </a:lstStyle>
          <a:p>
            <a:r>
              <a:t>Click to edit Master text styles</a:t>
            </a:r>
          </a:p>
        </p:txBody>
      </p:sp>
      <p:sp>
        <p:nvSpPr>
          <p:cNvPr id="164" name="Shape 1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Quote Name Card">
    <p:spTree>
      <p:nvGrpSpPr>
        <p:cNvPr id="1" name=""/>
        <p:cNvGrpSpPr/>
        <p:nvPr/>
      </p:nvGrpSpPr>
      <p:grpSpPr>
        <a:xfrm>
          <a:off x="0" y="0"/>
          <a:ext cx="0" cy="0"/>
          <a:chOff x="0" y="0"/>
          <a:chExt cx="0" cy="0"/>
        </a:xfrm>
      </p:grpSpPr>
      <p:sp>
        <p:nvSpPr>
          <p:cNvPr id="171" name="Shape 171"/>
          <p:cNvSpPr/>
          <p:nvPr/>
        </p:nvSpPr>
        <p:spPr>
          <a:xfrm>
            <a:off x="1598612" y="531840"/>
            <a:ext cx="609601" cy="12471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defRPr sz="8000" cap="all"/>
            </a:lvl1pPr>
          </a:lstStyle>
          <a:p>
            <a:r>
              <a:t>“</a:t>
            </a:r>
          </a:p>
        </p:txBody>
      </p:sp>
      <p:sp>
        <p:nvSpPr>
          <p:cNvPr id="172" name="Shape 172"/>
          <p:cNvSpPr/>
          <p:nvPr/>
        </p:nvSpPr>
        <p:spPr>
          <a:xfrm>
            <a:off x="10893425" y="2488217"/>
            <a:ext cx="609600" cy="124714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spAutoFit/>
          </a:bodyPr>
          <a:lstStyle>
            <a:lvl1pPr algn="r">
              <a:defRPr sz="8000" cap="all"/>
            </a:lvl1pPr>
          </a:lstStyle>
          <a:p>
            <a:r>
              <a:t>”</a:t>
            </a:r>
          </a:p>
        </p:txBody>
      </p:sp>
      <p:sp>
        <p:nvSpPr>
          <p:cNvPr id="173" name="Shape 173"/>
          <p:cNvSpPr>
            <a:spLocks noGrp="1"/>
          </p:cNvSpPr>
          <p:nvPr>
            <p:ph type="title"/>
          </p:nvPr>
        </p:nvSpPr>
        <p:spPr>
          <a:xfrm>
            <a:off x="2208211" y="685800"/>
            <a:ext cx="8990013" cy="2743200"/>
          </a:xfrm>
          <a:prstGeom prst="rect">
            <a:avLst/>
          </a:prstGeom>
        </p:spPr>
        <p:txBody>
          <a:bodyPr/>
          <a:lstStyle>
            <a:lvl1pPr>
              <a:defRPr sz="3200"/>
            </a:lvl1pPr>
          </a:lstStyle>
          <a:p>
            <a:r>
              <a:t>Title Text</a:t>
            </a:r>
          </a:p>
        </p:txBody>
      </p:sp>
      <p:sp>
        <p:nvSpPr>
          <p:cNvPr id="174" name="Shape 174"/>
          <p:cNvSpPr>
            <a:spLocks noGrp="1"/>
          </p:cNvSpPr>
          <p:nvPr>
            <p:ph type="body" sz="quarter" idx="1"/>
          </p:nvPr>
        </p:nvSpPr>
        <p:spPr>
          <a:xfrm>
            <a:off x="1484312" y="3886200"/>
            <a:ext cx="10018712" cy="889000"/>
          </a:xfrm>
          <a:prstGeom prst="rect">
            <a:avLst/>
          </a:prstGeom>
          <a:extLst>
            <a:ext uri="{C572A759-6A51-4108-AA02-DFA0A04FC94B}">
              <ma14:wrappingTextBoxFlag xmlns="" xmlns:ma14="http://schemas.microsoft.com/office/mac/drawingml/2011/main" val="1"/>
            </a:ext>
          </a:extLst>
        </p:spPr>
        <p:txBody>
          <a:bodyPr anchor="b"/>
          <a:lstStyle>
            <a:lvl1pPr indent="-571500" algn="r">
              <a:buClrTx/>
              <a:buSzTx/>
              <a:buFontTx/>
              <a:buNone/>
            </a:lvl1pPr>
            <a:lvl2pPr algn="r">
              <a:buClrTx/>
              <a:buFontTx/>
            </a:lvl2pPr>
            <a:lvl3pPr algn="r">
              <a:buClrTx/>
              <a:buFontTx/>
            </a:lvl3pPr>
            <a:lvl4pPr algn="r">
              <a:buClrTx/>
              <a:buFontTx/>
            </a:lvl4pPr>
            <a:lvl5pPr algn="r">
              <a:buClrTx/>
              <a:buFontTx/>
            </a:lvl5pPr>
          </a:lstStyle>
          <a:p>
            <a:r>
              <a:t>Body Level One</a:t>
            </a:r>
          </a:p>
          <a:p>
            <a:pPr lvl="1"/>
            <a:r>
              <a:t>Body Level Two</a:t>
            </a:r>
          </a:p>
          <a:p>
            <a:pPr lvl="2"/>
            <a:r>
              <a:t>Body Level Three</a:t>
            </a:r>
          </a:p>
          <a:p>
            <a:pPr lvl="3"/>
            <a:r>
              <a:t>Body Level Four</a:t>
            </a:r>
          </a:p>
          <a:p>
            <a:pPr lvl="4"/>
            <a:r>
              <a:t>Body Level Five</a:t>
            </a:r>
          </a:p>
        </p:txBody>
      </p:sp>
      <p:sp>
        <p:nvSpPr>
          <p:cNvPr id="175" name="Shape 175"/>
          <p:cNvSpPr>
            <a:spLocks noGrp="1"/>
          </p:cNvSpPr>
          <p:nvPr>
            <p:ph type="body" sz="quarter" idx="13"/>
          </p:nvPr>
        </p:nvSpPr>
        <p:spPr>
          <a:xfrm>
            <a:off x="1484311" y="4775200"/>
            <a:ext cx="10018712" cy="1016000"/>
          </a:xfrm>
          <a:prstGeom prst="rect">
            <a:avLst/>
          </a:prstGeom>
        </p:spPr>
        <p:txBody>
          <a:bodyPr anchor="t"/>
          <a:lstStyle/>
          <a:p>
            <a:pPr marL="0" indent="0" algn="r">
              <a:buClrTx/>
              <a:buSzTx/>
              <a:buFontTx/>
              <a:buNone/>
              <a:defRPr sz="1800"/>
            </a:pPr>
            <a:endParaRPr/>
          </a:p>
        </p:txBody>
      </p:sp>
      <p:sp>
        <p:nvSpPr>
          <p:cNvPr id="176" name="Shape 176"/>
          <p:cNvSpPr>
            <a:spLocks noGrp="1"/>
          </p:cNvSpPr>
          <p:nvPr>
            <p:ph type="sldNum" sz="quarter" idx="2"/>
          </p:nvPr>
        </p:nvSpPr>
        <p:spPr>
          <a:xfrm>
            <a:off x="11271883" y="5950267"/>
            <a:ext cx="231141" cy="2311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rue or False">
    <p:spTree>
      <p:nvGrpSpPr>
        <p:cNvPr id="1" name=""/>
        <p:cNvGrpSpPr/>
        <p:nvPr/>
      </p:nvGrpSpPr>
      <p:grpSpPr>
        <a:xfrm>
          <a:off x="0" y="0"/>
          <a:ext cx="0" cy="0"/>
          <a:chOff x="0" y="0"/>
          <a:chExt cx="0" cy="0"/>
        </a:xfrm>
      </p:grpSpPr>
      <p:sp>
        <p:nvSpPr>
          <p:cNvPr id="183" name="Shape 183"/>
          <p:cNvSpPr>
            <a:spLocks noGrp="1"/>
          </p:cNvSpPr>
          <p:nvPr>
            <p:ph type="title"/>
          </p:nvPr>
        </p:nvSpPr>
        <p:spPr>
          <a:xfrm>
            <a:off x="1484312" y="685800"/>
            <a:ext cx="10018713" cy="2727325"/>
          </a:xfrm>
          <a:prstGeom prst="rect">
            <a:avLst/>
          </a:prstGeom>
        </p:spPr>
        <p:txBody>
          <a:bodyPr/>
          <a:lstStyle/>
          <a:p>
            <a:r>
              <a:t>Click to edit Master title style</a:t>
            </a:r>
          </a:p>
        </p:txBody>
      </p:sp>
      <p:sp>
        <p:nvSpPr>
          <p:cNvPr id="184" name="Shape 184"/>
          <p:cNvSpPr>
            <a:spLocks noGrp="1"/>
          </p:cNvSpPr>
          <p:nvPr>
            <p:ph type="body" sz="quarter" idx="1"/>
          </p:nvPr>
        </p:nvSpPr>
        <p:spPr>
          <a:xfrm>
            <a:off x="1484312" y="3505200"/>
            <a:ext cx="10018714" cy="838200"/>
          </a:xfrm>
          <a:prstGeom prst="rect">
            <a:avLst/>
          </a:prstGeom>
          <a:extLst>
            <a:ext uri="{C572A759-6A51-4108-AA02-DFA0A04FC94B}">
              <ma14:wrappingTextBoxFlag xmlns="" xmlns:ma14="http://schemas.microsoft.com/office/mac/drawingml/2011/main" val="1"/>
            </a:ext>
          </a:extLst>
        </p:spPr>
        <p:txBody>
          <a:bodyPr anchor="b"/>
          <a:lstStyle>
            <a:lvl1pPr indent="-571500">
              <a:buClrTx/>
              <a:buSzTx/>
              <a:buFontTx/>
              <a:buNone/>
              <a:defRPr sz="2800"/>
            </a:lvl1pPr>
          </a:lstStyle>
          <a:p>
            <a:r>
              <a:t>Click to edit Master text styles</a:t>
            </a:r>
          </a:p>
        </p:txBody>
      </p:sp>
      <p:sp>
        <p:nvSpPr>
          <p:cNvPr id="185" name="Shape 185"/>
          <p:cNvSpPr>
            <a:spLocks noGrp="1"/>
          </p:cNvSpPr>
          <p:nvPr>
            <p:ph type="body" sz="quarter" idx="13"/>
          </p:nvPr>
        </p:nvSpPr>
        <p:spPr>
          <a:xfrm>
            <a:off x="1484310" y="4343400"/>
            <a:ext cx="10018715" cy="1447800"/>
          </a:xfrm>
          <a:prstGeom prst="rect">
            <a:avLst/>
          </a:prstGeom>
        </p:spPr>
        <p:txBody>
          <a:bodyPr anchor="t"/>
          <a:lstStyle/>
          <a:p>
            <a:pPr marL="0" indent="0">
              <a:buClrTx/>
              <a:buSzTx/>
              <a:buFontTx/>
              <a:buNone/>
              <a:defRPr sz="1800"/>
            </a:pPr>
            <a:endParaRPr/>
          </a:p>
        </p:txBody>
      </p:sp>
      <p:sp>
        <p:nvSpPr>
          <p:cNvPr id="186" name="Shape 18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193" name="Shape 193"/>
          <p:cNvSpPr>
            <a:spLocks noGrp="1"/>
          </p:cNvSpPr>
          <p:nvPr>
            <p:ph type="title"/>
          </p:nvPr>
        </p:nvSpPr>
        <p:spPr>
          <a:prstGeom prst="rect">
            <a:avLst/>
          </a:prstGeom>
        </p:spPr>
        <p:txBody>
          <a:bodyPr/>
          <a:lstStyle/>
          <a:p>
            <a:r>
              <a:t>Click to edit Master title style</a:t>
            </a:r>
          </a:p>
        </p:txBody>
      </p:sp>
      <p:sp>
        <p:nvSpPr>
          <p:cNvPr id="194" name="Shape 194"/>
          <p:cNvSpPr>
            <a:spLocks noGrp="1"/>
          </p:cNvSpPr>
          <p:nvPr>
            <p:ph type="body" sz="half" idx="1"/>
          </p:nvPr>
        </p:nvSpPr>
        <p:spPr>
          <a:xfrm>
            <a:off x="1484309" y="2666999"/>
            <a:ext cx="10018715" cy="3124201"/>
          </a:xfrm>
          <a:prstGeom prst="rect">
            <a:avLst/>
          </a:prstGeom>
          <a:extLst>
            <a:ext uri="{C572A759-6A51-4108-AA02-DFA0A04FC94B}">
              <ma14:wrappingTextBoxFlag xmlns="" xmlns:ma14="http://schemas.microsoft.com/office/mac/drawingml/2011/main" val="1"/>
            </a:ext>
          </a:extLst>
        </p:spPr>
        <p:txBody>
          <a:bodyPr anchor="t"/>
          <a:lstStyle/>
          <a:p>
            <a:r>
              <a:t>Click to edit Master text styles</a:t>
            </a:r>
          </a:p>
          <a:p>
            <a:pPr lvl="1"/>
            <a:r>
              <a:t>Second level</a:t>
            </a:r>
          </a:p>
          <a:p>
            <a:pPr lvl="2"/>
            <a:r>
              <a:t>Third level</a:t>
            </a:r>
          </a:p>
          <a:p>
            <a:pPr lvl="3"/>
            <a:r>
              <a:t>Fourth level</a:t>
            </a:r>
          </a:p>
          <a:p>
            <a:pPr lvl="4"/>
            <a:r>
              <a:t>Fifth level</a:t>
            </a:r>
          </a:p>
        </p:txBody>
      </p:sp>
      <p:sp>
        <p:nvSpPr>
          <p:cNvPr id="195" name="Shape 19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202" name="Shape 202"/>
          <p:cNvSpPr>
            <a:spLocks noGrp="1"/>
          </p:cNvSpPr>
          <p:nvPr>
            <p:ph type="title"/>
          </p:nvPr>
        </p:nvSpPr>
        <p:spPr>
          <a:xfrm>
            <a:off x="9732654" y="685800"/>
            <a:ext cx="1770370" cy="5105400"/>
          </a:xfrm>
          <a:prstGeom prst="rect">
            <a:avLst/>
          </a:prstGeom>
        </p:spPr>
        <p:txBody>
          <a:bodyPr/>
          <a:lstStyle/>
          <a:p>
            <a:r>
              <a:t>Click to edit Master title style</a:t>
            </a:r>
          </a:p>
        </p:txBody>
      </p:sp>
      <p:sp>
        <p:nvSpPr>
          <p:cNvPr id="203" name="Shape 203"/>
          <p:cNvSpPr>
            <a:spLocks noGrp="1"/>
          </p:cNvSpPr>
          <p:nvPr>
            <p:ph type="body" idx="1"/>
          </p:nvPr>
        </p:nvSpPr>
        <p:spPr>
          <a:xfrm>
            <a:off x="1484312" y="685800"/>
            <a:ext cx="8019743" cy="5105400"/>
          </a:xfrm>
          <a:prstGeom prst="rect">
            <a:avLst/>
          </a:prstGeom>
          <a:extLst>
            <a:ext uri="{C572A759-6A51-4108-AA02-DFA0A04FC94B}">
              <ma14:wrappingTextBoxFlag xmlns="" xmlns:ma14="http://schemas.microsoft.com/office/mac/drawingml/2011/main" val="1"/>
            </a:ext>
          </a:extLst>
        </p:spPr>
        <p:txBody>
          <a:bodyPr anchor="t"/>
          <a:lstStyle/>
          <a:p>
            <a:r>
              <a:t>Click to edit Master text styles</a:t>
            </a:r>
          </a:p>
          <a:p>
            <a:pPr lvl="1"/>
            <a:r>
              <a:t>Second level</a:t>
            </a:r>
          </a:p>
          <a:p>
            <a:pPr lvl="2"/>
            <a:r>
              <a:t>Third level</a:t>
            </a:r>
          </a:p>
          <a:p>
            <a:pPr lvl="3"/>
            <a:r>
              <a:t>Fourth level</a:t>
            </a:r>
          </a:p>
          <a:p>
            <a:pPr lvl="4"/>
            <a:r>
              <a:t>Fifth level</a:t>
            </a:r>
          </a:p>
        </p:txBody>
      </p:sp>
      <p:sp>
        <p:nvSpPr>
          <p:cNvPr id="204" name="Shape 20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1"/>
          <a:srcRect/>
          <a:stretch>
            <a:fillRect/>
          </a:stretch>
        </a:blipFill>
        <a:effectLst/>
      </p:bgPr>
    </p:bg>
    <p:spTree>
      <p:nvGrpSpPr>
        <p:cNvPr id="1" name=""/>
        <p:cNvGrpSpPr/>
        <p:nvPr/>
      </p:nvGrpSpPr>
      <p:grpSpPr>
        <a:xfrm>
          <a:off x="0" y="0"/>
          <a:ext cx="0" cy="0"/>
          <a:chOff x="0" y="0"/>
          <a:chExt cx="0" cy="0"/>
        </a:xfrm>
      </p:grpSpPr>
      <p:grpSp>
        <p:nvGrpSpPr>
          <p:cNvPr id="8" name="Group 8"/>
          <p:cNvGrpSpPr/>
          <p:nvPr/>
        </p:nvGrpSpPr>
        <p:grpSpPr>
          <a:xfrm>
            <a:off x="150812" y="0"/>
            <a:ext cx="2436814" cy="6858001"/>
            <a:chOff x="0" y="0"/>
            <a:chExt cx="2436813" cy="6858000"/>
          </a:xfrm>
        </p:grpSpPr>
        <p:sp>
          <p:nvSpPr>
            <p:cNvPr id="2" name="Shape 2"/>
            <p:cNvSpPr/>
            <p:nvPr/>
          </p:nvSpPr>
          <p:spPr>
            <a:xfrm>
              <a:off x="306388" y="0"/>
              <a:ext cx="1122364" cy="5329238"/>
            </a:xfrm>
            <a:custGeom>
              <a:avLst/>
              <a:gdLst/>
              <a:ahLst/>
              <a:cxnLst>
                <a:cxn ang="0">
                  <a:pos x="wd2" y="hd2"/>
                </a:cxn>
                <a:cxn ang="5400000">
                  <a:pos x="wd2" y="hd2"/>
                </a:cxn>
                <a:cxn ang="10800000">
                  <a:pos x="wd2" y="hd2"/>
                </a:cxn>
                <a:cxn ang="16200000">
                  <a:pos x="wd2" y="hd2"/>
                </a:cxn>
              </a:cxnLst>
              <a:rect l="0" t="0" r="r" b="b"/>
              <a:pathLst>
                <a:path w="21600" h="21600" extrusionOk="0">
                  <a:moveTo>
                    <a:pt x="0" y="21426"/>
                  </a:moveTo>
                  <a:lnTo>
                    <a:pt x="4766" y="21600"/>
                  </a:lnTo>
                  <a:lnTo>
                    <a:pt x="21600" y="0"/>
                  </a:lnTo>
                  <a:lnTo>
                    <a:pt x="16712" y="0"/>
                  </a:lnTo>
                  <a:lnTo>
                    <a:pt x="0" y="21426"/>
                  </a:lnTo>
                  <a:close/>
                </a:path>
              </a:pathLst>
            </a:custGeom>
            <a:solidFill>
              <a:schemeClr val="accent1"/>
            </a:solidFill>
            <a:ln w="12700" cap="flat">
              <a:noFill/>
              <a:miter lim="400000"/>
            </a:ln>
            <a:effectLst/>
          </p:spPr>
          <p:txBody>
            <a:bodyPr wrap="square" lIns="45719" tIns="45719" rIns="45719" bIns="45719" numCol="1" anchor="t">
              <a:noAutofit/>
            </a:bodyPr>
            <a:lstStyle/>
            <a:p>
              <a:endParaRPr/>
            </a:p>
          </p:txBody>
        </p:sp>
        <p:sp>
          <p:nvSpPr>
            <p:cNvPr id="3" name="Shape 3"/>
            <p:cNvSpPr/>
            <p:nvPr/>
          </p:nvSpPr>
          <p:spPr>
            <a:xfrm>
              <a:off x="0" y="0"/>
              <a:ext cx="1117601" cy="52768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722" y="0"/>
                  </a:lnTo>
                  <a:lnTo>
                    <a:pt x="0" y="21444"/>
                  </a:lnTo>
                  <a:lnTo>
                    <a:pt x="4817" y="21600"/>
                  </a:lnTo>
                  <a:lnTo>
                    <a:pt x="21600" y="0"/>
                  </a:lnTo>
                  <a:close/>
                </a:path>
              </a:pathLst>
            </a:custGeom>
            <a:solidFill>
              <a:srgbClr val="595959"/>
            </a:solidFill>
            <a:ln w="12700" cap="flat">
              <a:noFill/>
              <a:miter lim="400000"/>
            </a:ln>
            <a:effectLst/>
          </p:spPr>
          <p:txBody>
            <a:bodyPr wrap="square" lIns="45719" tIns="45719" rIns="45719" bIns="45719" numCol="1" anchor="t">
              <a:noAutofit/>
            </a:bodyPr>
            <a:lstStyle/>
            <a:p>
              <a:endParaRPr/>
            </a:p>
          </p:txBody>
        </p:sp>
        <p:sp>
          <p:nvSpPr>
            <p:cNvPr id="4" name="Shape 4"/>
            <p:cNvSpPr/>
            <p:nvPr/>
          </p:nvSpPr>
          <p:spPr>
            <a:xfrm>
              <a:off x="0" y="5238749"/>
              <a:ext cx="1228726" cy="16192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651" y="21600"/>
                  </a:lnTo>
                  <a:lnTo>
                    <a:pt x="21600" y="21600"/>
                  </a:lnTo>
                  <a:lnTo>
                    <a:pt x="0" y="0"/>
                  </a:lnTo>
                  <a:close/>
                </a:path>
              </a:pathLst>
            </a:custGeom>
            <a:solidFill>
              <a:srgbClr val="262626"/>
            </a:solidFill>
            <a:ln w="12700" cap="flat">
              <a:noFill/>
              <a:miter lim="400000"/>
            </a:ln>
            <a:effectLst/>
          </p:spPr>
          <p:txBody>
            <a:bodyPr wrap="square" lIns="45719" tIns="45719" rIns="45719" bIns="45719" numCol="1" anchor="t">
              <a:noAutofit/>
            </a:bodyPr>
            <a:lstStyle/>
            <a:p>
              <a:endParaRPr/>
            </a:p>
          </p:txBody>
        </p:sp>
        <p:sp>
          <p:nvSpPr>
            <p:cNvPr id="5" name="Shape 5"/>
            <p:cNvSpPr/>
            <p:nvPr/>
          </p:nvSpPr>
          <p:spPr>
            <a:xfrm>
              <a:off x="306388" y="5291137"/>
              <a:ext cx="1495426" cy="156686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43" y="21600"/>
                  </a:lnTo>
                  <a:lnTo>
                    <a:pt x="21600" y="21600"/>
                  </a:lnTo>
                  <a:lnTo>
                    <a:pt x="0" y="0"/>
                  </a:lnTo>
                  <a:close/>
                </a:path>
              </a:pathLst>
            </a:custGeom>
            <a:solidFill>
              <a:srgbClr val="0C5A82"/>
            </a:solidFill>
            <a:ln w="12700" cap="flat">
              <a:noFill/>
              <a:miter lim="400000"/>
            </a:ln>
            <a:effectLst/>
          </p:spPr>
          <p:txBody>
            <a:bodyPr wrap="square" lIns="45719" tIns="45719" rIns="45719" bIns="45719" numCol="1" anchor="t">
              <a:noAutofit/>
            </a:bodyPr>
            <a:lstStyle/>
            <a:p>
              <a:endParaRPr/>
            </a:p>
          </p:txBody>
        </p:sp>
        <p:sp>
          <p:nvSpPr>
            <p:cNvPr id="6" name="Shape 6"/>
            <p:cNvSpPr/>
            <p:nvPr/>
          </p:nvSpPr>
          <p:spPr>
            <a:xfrm>
              <a:off x="306388" y="5286374"/>
              <a:ext cx="2130426" cy="1571626"/>
            </a:xfrm>
            <a:custGeom>
              <a:avLst/>
              <a:gdLst/>
              <a:ahLst/>
              <a:cxnLst>
                <a:cxn ang="0">
                  <a:pos x="wd2" y="hd2"/>
                </a:cxn>
                <a:cxn ang="5400000">
                  <a:pos x="wd2" y="hd2"/>
                </a:cxn>
                <a:cxn ang="10800000">
                  <a:pos x="wd2" y="hd2"/>
                </a:cxn>
                <a:cxn ang="16200000">
                  <a:pos x="wd2" y="hd2"/>
                </a:cxn>
              </a:cxnLst>
              <a:rect l="0" t="0" r="r" b="b"/>
              <a:pathLst>
                <a:path w="21600" h="21600" extrusionOk="0">
                  <a:moveTo>
                    <a:pt x="0" y="65"/>
                  </a:moveTo>
                  <a:lnTo>
                    <a:pt x="15162" y="21600"/>
                  </a:lnTo>
                  <a:lnTo>
                    <a:pt x="21600" y="21600"/>
                  </a:lnTo>
                  <a:lnTo>
                    <a:pt x="2511" y="589"/>
                  </a:lnTo>
                  <a:lnTo>
                    <a:pt x="0" y="0"/>
                  </a:lnTo>
                  <a:lnTo>
                    <a:pt x="0" y="65"/>
                  </a:lnTo>
                  <a:close/>
                </a:path>
              </a:pathLst>
            </a:custGeom>
            <a:solidFill>
              <a:srgbClr val="1287C3"/>
            </a:solidFill>
            <a:ln w="12700" cap="flat">
              <a:noFill/>
              <a:miter lim="400000"/>
            </a:ln>
            <a:effectLst/>
          </p:spPr>
          <p:txBody>
            <a:bodyPr wrap="square" lIns="45719" tIns="45719" rIns="45719" bIns="45719" numCol="1" anchor="t">
              <a:noAutofit/>
            </a:bodyPr>
            <a:lstStyle/>
            <a:p>
              <a:endParaRPr/>
            </a:p>
          </p:txBody>
        </p:sp>
        <p:sp>
          <p:nvSpPr>
            <p:cNvPr id="7" name="Shape 7"/>
            <p:cNvSpPr/>
            <p:nvPr/>
          </p:nvSpPr>
          <p:spPr>
            <a:xfrm>
              <a:off x="0" y="5238749"/>
              <a:ext cx="1695451" cy="161925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3721" y="1271"/>
                  </a:lnTo>
                  <a:lnTo>
                    <a:pt x="3115" y="572"/>
                  </a:lnTo>
                  <a:lnTo>
                    <a:pt x="3175" y="572"/>
                  </a:lnTo>
                  <a:lnTo>
                    <a:pt x="3175" y="508"/>
                  </a:lnTo>
                  <a:lnTo>
                    <a:pt x="3115" y="508"/>
                  </a:lnTo>
                  <a:lnTo>
                    <a:pt x="0" y="0"/>
                  </a:lnTo>
                  <a:lnTo>
                    <a:pt x="15654" y="21600"/>
                  </a:lnTo>
                  <a:lnTo>
                    <a:pt x="21600" y="21600"/>
                  </a:lnTo>
                  <a:close/>
                </a:path>
              </a:pathLst>
            </a:custGeom>
            <a:solidFill>
              <a:srgbClr val="404040"/>
            </a:solidFill>
            <a:ln w="12700" cap="flat">
              <a:noFill/>
              <a:miter lim="400000"/>
            </a:ln>
            <a:effectLst/>
          </p:spPr>
          <p:txBody>
            <a:bodyPr wrap="square" lIns="45719" tIns="45719" rIns="45719" bIns="45719" numCol="1" anchor="t">
              <a:noAutofit/>
            </a:bodyPr>
            <a:lstStyle/>
            <a:p>
              <a:endParaRPr/>
            </a:p>
          </p:txBody>
        </p:sp>
      </p:grpSp>
      <p:sp>
        <p:nvSpPr>
          <p:cNvPr id="9" name="Shape 9"/>
          <p:cNvSpPr>
            <a:spLocks noGrp="1"/>
          </p:cNvSpPr>
          <p:nvPr>
            <p:ph type="title"/>
          </p:nvPr>
        </p:nvSpPr>
        <p:spPr>
          <a:xfrm>
            <a:off x="1484311" y="685800"/>
            <a:ext cx="10018714" cy="1752600"/>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r>
              <a:t>Click to edit Master title style</a:t>
            </a:r>
          </a:p>
        </p:txBody>
      </p:sp>
      <p:sp>
        <p:nvSpPr>
          <p:cNvPr id="10" name="Shape 10"/>
          <p:cNvSpPr>
            <a:spLocks noGrp="1"/>
          </p:cNvSpPr>
          <p:nvPr>
            <p:ph type="body" idx="1"/>
          </p:nvPr>
        </p:nvSpPr>
        <p:spPr>
          <a:xfrm>
            <a:off x="609600" y="1600200"/>
            <a:ext cx="10972800" cy="4525963"/>
          </a:xfrm>
          <a:prstGeom prst="rect">
            <a:avLst/>
          </a:prstGeom>
          <a:ln w="12700">
            <a:miter lim="400000"/>
          </a:ln>
        </p:spPr>
        <p:txBody>
          <a:bodyPr lIns="45719" rIns="45719" anchor="ctr">
            <a:normAutofit/>
          </a:bodyPr>
          <a:lstStyle/>
          <a:p>
            <a:endParaRPr/>
          </a:p>
        </p:txBody>
      </p:sp>
      <p:sp>
        <p:nvSpPr>
          <p:cNvPr id="11" name="Shape 11"/>
          <p:cNvSpPr>
            <a:spLocks noGrp="1"/>
          </p:cNvSpPr>
          <p:nvPr>
            <p:ph type="sldNum" sz="quarter" idx="2"/>
          </p:nvPr>
        </p:nvSpPr>
        <p:spPr>
          <a:xfrm>
            <a:off x="11271883" y="5950267"/>
            <a:ext cx="231141" cy="231141"/>
          </a:xfrm>
          <a:prstGeom prst="rect">
            <a:avLst/>
          </a:prstGeom>
          <a:ln w="12700">
            <a:miter lim="400000"/>
          </a:ln>
        </p:spPr>
        <p:txBody>
          <a:bodyPr wrap="none" lIns="45719" rIns="45719" anchor="ctr">
            <a:spAutoFit/>
          </a:bodyPr>
          <a:lstStyle>
            <a:lvl1pPr algn="r">
              <a:defRPr sz="10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spd="med"/>
  <p:txStyles>
    <p:titleStyle>
      <a:lvl1pPr marL="0" marR="0" indent="0" algn="ctr" defTabSz="457200" rtl="0" latinLnBrk="0">
        <a:lnSpc>
          <a:spcPct val="100000"/>
        </a:lnSpc>
        <a:spcBef>
          <a:spcPts val="0"/>
        </a:spcBef>
        <a:spcAft>
          <a:spcPts val="0"/>
        </a:spcAft>
        <a:buClrTx/>
        <a:buSzTx/>
        <a:buFontTx/>
        <a:buNone/>
        <a:tabLst/>
        <a:defRPr sz="4000" b="0" i="0" u="none" strike="noStrike" cap="none" spc="0" baseline="0">
          <a:ln>
            <a:noFill/>
          </a:ln>
          <a:solidFill>
            <a:srgbClr val="000000"/>
          </a:solidFill>
          <a:uFillTx/>
          <a:latin typeface="Corbel"/>
          <a:ea typeface="Corbel"/>
          <a:cs typeface="Corbel"/>
          <a:sym typeface="Corbel"/>
        </a:defRPr>
      </a:lvl1pPr>
      <a:lvl2pPr marL="0" marR="0" indent="0" algn="ctr" defTabSz="457200" rtl="0" latinLnBrk="0">
        <a:lnSpc>
          <a:spcPct val="100000"/>
        </a:lnSpc>
        <a:spcBef>
          <a:spcPts val="0"/>
        </a:spcBef>
        <a:spcAft>
          <a:spcPts val="0"/>
        </a:spcAft>
        <a:buClrTx/>
        <a:buSzTx/>
        <a:buFontTx/>
        <a:buNone/>
        <a:tabLst/>
        <a:defRPr sz="4000" b="0" i="0" u="none" strike="noStrike" cap="none" spc="0" baseline="0">
          <a:ln>
            <a:noFill/>
          </a:ln>
          <a:solidFill>
            <a:srgbClr val="000000"/>
          </a:solidFill>
          <a:uFillTx/>
          <a:latin typeface="Corbel"/>
          <a:ea typeface="Corbel"/>
          <a:cs typeface="Corbel"/>
          <a:sym typeface="Corbel"/>
        </a:defRPr>
      </a:lvl2pPr>
      <a:lvl3pPr marL="0" marR="0" indent="0" algn="ctr" defTabSz="457200" rtl="0" latinLnBrk="0">
        <a:lnSpc>
          <a:spcPct val="100000"/>
        </a:lnSpc>
        <a:spcBef>
          <a:spcPts val="0"/>
        </a:spcBef>
        <a:spcAft>
          <a:spcPts val="0"/>
        </a:spcAft>
        <a:buClrTx/>
        <a:buSzTx/>
        <a:buFontTx/>
        <a:buNone/>
        <a:tabLst/>
        <a:defRPr sz="4000" b="0" i="0" u="none" strike="noStrike" cap="none" spc="0" baseline="0">
          <a:ln>
            <a:noFill/>
          </a:ln>
          <a:solidFill>
            <a:srgbClr val="000000"/>
          </a:solidFill>
          <a:uFillTx/>
          <a:latin typeface="Corbel"/>
          <a:ea typeface="Corbel"/>
          <a:cs typeface="Corbel"/>
          <a:sym typeface="Corbel"/>
        </a:defRPr>
      </a:lvl3pPr>
      <a:lvl4pPr marL="0" marR="0" indent="0" algn="ctr" defTabSz="457200" rtl="0" latinLnBrk="0">
        <a:lnSpc>
          <a:spcPct val="100000"/>
        </a:lnSpc>
        <a:spcBef>
          <a:spcPts val="0"/>
        </a:spcBef>
        <a:spcAft>
          <a:spcPts val="0"/>
        </a:spcAft>
        <a:buClrTx/>
        <a:buSzTx/>
        <a:buFontTx/>
        <a:buNone/>
        <a:tabLst/>
        <a:defRPr sz="4000" b="0" i="0" u="none" strike="noStrike" cap="none" spc="0" baseline="0">
          <a:ln>
            <a:noFill/>
          </a:ln>
          <a:solidFill>
            <a:srgbClr val="000000"/>
          </a:solidFill>
          <a:uFillTx/>
          <a:latin typeface="Corbel"/>
          <a:ea typeface="Corbel"/>
          <a:cs typeface="Corbel"/>
          <a:sym typeface="Corbel"/>
        </a:defRPr>
      </a:lvl4pPr>
      <a:lvl5pPr marL="0" marR="0" indent="0" algn="ctr" defTabSz="457200" rtl="0" latinLnBrk="0">
        <a:lnSpc>
          <a:spcPct val="100000"/>
        </a:lnSpc>
        <a:spcBef>
          <a:spcPts val="0"/>
        </a:spcBef>
        <a:spcAft>
          <a:spcPts val="0"/>
        </a:spcAft>
        <a:buClrTx/>
        <a:buSzTx/>
        <a:buFontTx/>
        <a:buNone/>
        <a:tabLst/>
        <a:defRPr sz="4000" b="0" i="0" u="none" strike="noStrike" cap="none" spc="0" baseline="0">
          <a:ln>
            <a:noFill/>
          </a:ln>
          <a:solidFill>
            <a:srgbClr val="000000"/>
          </a:solidFill>
          <a:uFillTx/>
          <a:latin typeface="Corbel"/>
          <a:ea typeface="Corbel"/>
          <a:cs typeface="Corbel"/>
          <a:sym typeface="Corbel"/>
        </a:defRPr>
      </a:lvl5pPr>
      <a:lvl6pPr marL="0" marR="0" indent="0" algn="ctr" defTabSz="457200" rtl="0" latinLnBrk="0">
        <a:lnSpc>
          <a:spcPct val="100000"/>
        </a:lnSpc>
        <a:spcBef>
          <a:spcPts val="0"/>
        </a:spcBef>
        <a:spcAft>
          <a:spcPts val="0"/>
        </a:spcAft>
        <a:buClrTx/>
        <a:buSzTx/>
        <a:buFontTx/>
        <a:buNone/>
        <a:tabLst/>
        <a:defRPr sz="4000" b="0" i="0" u="none" strike="noStrike" cap="none" spc="0" baseline="0">
          <a:ln>
            <a:noFill/>
          </a:ln>
          <a:solidFill>
            <a:srgbClr val="000000"/>
          </a:solidFill>
          <a:uFillTx/>
          <a:latin typeface="Corbel"/>
          <a:ea typeface="Corbel"/>
          <a:cs typeface="Corbel"/>
          <a:sym typeface="Corbel"/>
        </a:defRPr>
      </a:lvl6pPr>
      <a:lvl7pPr marL="0" marR="0" indent="0" algn="ctr" defTabSz="457200" rtl="0" latinLnBrk="0">
        <a:lnSpc>
          <a:spcPct val="100000"/>
        </a:lnSpc>
        <a:spcBef>
          <a:spcPts val="0"/>
        </a:spcBef>
        <a:spcAft>
          <a:spcPts val="0"/>
        </a:spcAft>
        <a:buClrTx/>
        <a:buSzTx/>
        <a:buFontTx/>
        <a:buNone/>
        <a:tabLst/>
        <a:defRPr sz="4000" b="0" i="0" u="none" strike="noStrike" cap="none" spc="0" baseline="0">
          <a:ln>
            <a:noFill/>
          </a:ln>
          <a:solidFill>
            <a:srgbClr val="000000"/>
          </a:solidFill>
          <a:uFillTx/>
          <a:latin typeface="Corbel"/>
          <a:ea typeface="Corbel"/>
          <a:cs typeface="Corbel"/>
          <a:sym typeface="Corbel"/>
        </a:defRPr>
      </a:lvl7pPr>
      <a:lvl8pPr marL="0" marR="0" indent="0" algn="ctr" defTabSz="457200" rtl="0" latinLnBrk="0">
        <a:lnSpc>
          <a:spcPct val="100000"/>
        </a:lnSpc>
        <a:spcBef>
          <a:spcPts val="0"/>
        </a:spcBef>
        <a:spcAft>
          <a:spcPts val="0"/>
        </a:spcAft>
        <a:buClrTx/>
        <a:buSzTx/>
        <a:buFontTx/>
        <a:buNone/>
        <a:tabLst/>
        <a:defRPr sz="4000" b="0" i="0" u="none" strike="noStrike" cap="none" spc="0" baseline="0">
          <a:ln>
            <a:noFill/>
          </a:ln>
          <a:solidFill>
            <a:srgbClr val="000000"/>
          </a:solidFill>
          <a:uFillTx/>
          <a:latin typeface="Corbel"/>
          <a:ea typeface="Corbel"/>
          <a:cs typeface="Corbel"/>
          <a:sym typeface="Corbel"/>
        </a:defRPr>
      </a:lvl8pPr>
      <a:lvl9pPr marL="0" marR="0" indent="0" algn="ctr" defTabSz="457200" rtl="0" latinLnBrk="0">
        <a:lnSpc>
          <a:spcPct val="100000"/>
        </a:lnSpc>
        <a:spcBef>
          <a:spcPts val="0"/>
        </a:spcBef>
        <a:spcAft>
          <a:spcPts val="0"/>
        </a:spcAft>
        <a:buClrTx/>
        <a:buSzTx/>
        <a:buFontTx/>
        <a:buNone/>
        <a:tabLst/>
        <a:defRPr sz="4000" b="0" i="0" u="none" strike="noStrike" cap="none" spc="0" baseline="0">
          <a:ln>
            <a:noFill/>
          </a:ln>
          <a:solidFill>
            <a:srgbClr val="000000"/>
          </a:solidFill>
          <a:uFillTx/>
          <a:latin typeface="Corbel"/>
          <a:ea typeface="Corbel"/>
          <a:cs typeface="Corbel"/>
          <a:sym typeface="Corbel"/>
        </a:defRPr>
      </a:lvl9pPr>
    </p:titleStyle>
    <p:bodyStyle>
      <a:lvl1pPr marL="285750" marR="0" indent="-285750"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1pPr>
      <a:lvl2pPr marL="800100" marR="0" indent="-342900"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2pPr>
      <a:lvl3pPr marL="1295400" marR="0" indent="-381000"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3pPr>
      <a:lvl4pPr marL="1628775" marR="0" indent="-257175"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4pPr>
      <a:lvl5pPr marL="2122714" marR="0" indent="-293914"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5pPr>
      <a:lvl6pPr marL="2677885" marR="0" indent="-391885"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6pPr>
      <a:lvl7pPr marL="3135085" marR="0" indent="-391885"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7pPr>
      <a:lvl8pPr marL="3592285" marR="0" indent="-391885"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8pPr>
      <a:lvl9pPr marL="4049485" marR="0" indent="-391885"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9pPr>
    </p:bodyStyle>
    <p:otherStyle>
      <a:lvl1pPr marL="0" marR="0" indent="0" algn="r" defTabSz="4572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orbel"/>
        </a:defRPr>
      </a:lvl1pPr>
      <a:lvl2pPr marL="0" marR="0" indent="457200" algn="r" defTabSz="4572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orbel"/>
        </a:defRPr>
      </a:lvl2pPr>
      <a:lvl3pPr marL="0" marR="0" indent="914400" algn="r" defTabSz="4572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orbel"/>
        </a:defRPr>
      </a:lvl3pPr>
      <a:lvl4pPr marL="0" marR="0" indent="1371600" algn="r" defTabSz="4572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orbel"/>
        </a:defRPr>
      </a:lvl4pPr>
      <a:lvl5pPr marL="0" marR="0" indent="1828800" algn="r" defTabSz="4572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orbel"/>
        </a:defRPr>
      </a:lvl5pPr>
      <a:lvl6pPr marL="0" marR="0" indent="2286000" algn="r" defTabSz="4572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orbel"/>
        </a:defRPr>
      </a:lvl6pPr>
      <a:lvl7pPr marL="0" marR="0" indent="2743200" algn="r" defTabSz="4572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orbel"/>
        </a:defRPr>
      </a:lvl7pPr>
      <a:lvl8pPr marL="0" marR="0" indent="3200400" algn="r" defTabSz="4572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orbel"/>
        </a:defRPr>
      </a:lvl8pPr>
      <a:lvl9pPr marL="0" marR="0" indent="3657600" algn="r" defTabSz="457200" rtl="0" latinLnBrk="0">
        <a:lnSpc>
          <a:spcPct val="100000"/>
        </a:lnSpc>
        <a:spcBef>
          <a:spcPts val="0"/>
        </a:spcBef>
        <a:spcAft>
          <a:spcPts val="0"/>
        </a:spcAft>
        <a:buClrTx/>
        <a:buSzTx/>
        <a:buFontTx/>
        <a:buNone/>
        <a:tabLst/>
        <a:defRPr sz="1000" b="0" i="0" u="none" strike="noStrike" cap="none" spc="0" baseline="0">
          <a:ln>
            <a:noFill/>
          </a:ln>
          <a:solidFill>
            <a:schemeClr val="tx1"/>
          </a:solidFill>
          <a:uFillTx/>
          <a:latin typeface="+mn-lt"/>
          <a:ea typeface="+mn-ea"/>
          <a:cs typeface="+mn-cs"/>
          <a:sym typeface="Corbe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ti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hyperlink" Target="https://escholarship.org/content/qt0n904028/qt0n904028.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13"/>
          <p:cNvSpPr>
            <a:spLocks noGrp="1"/>
          </p:cNvSpPr>
          <p:nvPr>
            <p:ph type="subTitle" sz="quarter" idx="1"/>
          </p:nvPr>
        </p:nvSpPr>
        <p:spPr>
          <a:xfrm>
            <a:off x="3151575" y="3996266"/>
            <a:ext cx="4080512" cy="1388535"/>
          </a:xfrm>
          <a:prstGeom prst="rect">
            <a:avLst/>
          </a:prstGeom>
        </p:spPr>
        <p:txBody>
          <a:bodyPr/>
          <a:lstStyle/>
          <a:p>
            <a:pPr>
              <a:lnSpc>
                <a:spcPct val="90000"/>
              </a:lnSpc>
            </a:pPr>
            <a:endParaRPr dirty="0"/>
          </a:p>
        </p:txBody>
      </p:sp>
      <p:sp>
        <p:nvSpPr>
          <p:cNvPr id="214" name="Shape 214"/>
          <p:cNvSpPr/>
          <p:nvPr/>
        </p:nvSpPr>
        <p:spPr>
          <a:xfrm>
            <a:off x="7552943" y="648930"/>
            <a:ext cx="3982087" cy="5231965"/>
          </a:xfrm>
          <a:prstGeom prst="roundRect">
            <a:avLst>
              <a:gd name="adj" fmla="val 4834"/>
            </a:avLst>
          </a:prstGeom>
          <a:solidFill>
            <a:srgbClr val="FFFFFF"/>
          </a:solidFill>
          <a:ln w="38100" cap="rnd">
            <a:solidFill>
              <a:srgbClr val="B2B7B8"/>
            </a:solidFill>
          </a:ln>
        </p:spPr>
        <p:txBody>
          <a:bodyPr lIns="45719" rIns="45719" anchor="ctr"/>
          <a:lstStyle/>
          <a:p>
            <a:pPr algn="ctr">
              <a:defRPr>
                <a:solidFill>
                  <a:srgbClr val="FFFFFF"/>
                </a:solidFill>
              </a:defRPr>
            </a:pPr>
            <a:endParaRPr/>
          </a:p>
        </p:txBody>
      </p:sp>
      <p:pic>
        <p:nvPicPr>
          <p:cNvPr id="215" name="image2.jpg"/>
          <p:cNvPicPr>
            <a:picLocks noChangeAspect="1"/>
          </p:cNvPicPr>
          <p:nvPr/>
        </p:nvPicPr>
        <p:blipFill>
          <a:blip r:embed="rId2"/>
          <a:srcRect t="8107" b="7624"/>
          <a:stretch>
            <a:fillRect/>
          </a:stretch>
        </p:blipFill>
        <p:spPr>
          <a:xfrm>
            <a:off x="7873800" y="1167592"/>
            <a:ext cx="3341191" cy="1879405"/>
          </a:xfrm>
          <a:prstGeom prst="rect">
            <a:avLst/>
          </a:prstGeom>
          <a:ln w="12700">
            <a:miter lim="400000"/>
          </a:ln>
        </p:spPr>
      </p:pic>
      <p:pic>
        <p:nvPicPr>
          <p:cNvPr id="216" name="image3.png"/>
          <p:cNvPicPr>
            <a:picLocks noChangeAspect="1"/>
          </p:cNvPicPr>
          <p:nvPr/>
        </p:nvPicPr>
        <p:blipFill>
          <a:blip r:embed="rId3"/>
          <a:stretch>
            <a:fillRect/>
          </a:stretch>
        </p:blipFill>
        <p:spPr>
          <a:xfrm>
            <a:off x="7873800" y="3965942"/>
            <a:ext cx="3341191" cy="994004"/>
          </a:xfrm>
          <a:prstGeom prst="rect">
            <a:avLst/>
          </a:prstGeom>
          <a:ln w="12700">
            <a:miter lim="400000"/>
          </a:ln>
        </p:spPr>
      </p:pic>
      <p:sp>
        <p:nvSpPr>
          <p:cNvPr id="217" name="Shape 217"/>
          <p:cNvSpPr/>
          <p:nvPr/>
        </p:nvSpPr>
        <p:spPr>
          <a:xfrm>
            <a:off x="5849262" y="3256280"/>
            <a:ext cx="493476" cy="345440"/>
          </a:xfrm>
          <a:prstGeom prst="rect">
            <a:avLst/>
          </a:prstGeom>
          <a:ln w="12700">
            <a:miter lim="400000"/>
          </a:ln>
        </p:spPr>
        <p:txBody>
          <a:bodyPr wrap="none" lIns="45719" rIns="45719">
            <a:spAutoFit/>
          </a:bodyPr>
          <a:lstStyle/>
          <a:p>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p:cNvSpPr>
          <p:nvPr>
            <p:ph type="body" idx="1"/>
          </p:nvPr>
        </p:nvSpPr>
        <p:spPr>
          <a:xfrm>
            <a:off x="2572278" y="822372"/>
            <a:ext cx="8930748" cy="4815409"/>
          </a:xfrm>
          <a:prstGeom prst="rect">
            <a:avLst/>
          </a:prstGeom>
        </p:spPr>
        <p:txBody>
          <a:bodyPr/>
          <a:lstStyle/>
          <a:p>
            <a:pPr algn="l"/>
            <a:r>
              <a:t>Executive Summary:</a:t>
            </a:r>
          </a:p>
          <a:p>
            <a:pPr algn="l"/>
            <a:r>
              <a:t>	This research analysis report was designed to help Hopeside Home of Half Moon Bay in expanding and being able to help more people in the process. The analysis from this report will help Hopeside Hope in recieving more aid and money  from the county and state to be able to be a more organized and structured organization. It will also be able to give Coastside Hope an idea of what their employees and volunteers feel about the enviorment of the organization and how they can retain these nonprofit workers in Halfmoon Bay. We conclude, based on our findings, that employees are happy working for the organization and are mostly sticking to the job description, but there are some employees that feel a bit overwhelemed with the workload. </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Shape 221"/>
          <p:cNvSpPr>
            <a:spLocks noGrp="1"/>
          </p:cNvSpPr>
          <p:nvPr>
            <p:ph type="body" idx="4294967295"/>
          </p:nvPr>
        </p:nvSpPr>
        <p:spPr>
          <a:xfrm>
            <a:off x="609600" y="1467453"/>
            <a:ext cx="10972800" cy="4791457"/>
          </a:xfrm>
          <a:prstGeom prst="rect">
            <a:avLst/>
          </a:prstGeom>
          <a:extLst>
            <a:ext uri="{C572A759-6A51-4108-AA02-DFA0A04FC94B}">
              <ma14:wrappingTextBoxFlag xmlns="" xmlns:ma14="http://schemas.microsoft.com/office/mac/drawingml/2011/main" val="1"/>
            </a:ext>
          </a:extLst>
        </p:spPr>
        <p:txBody>
          <a:bodyPr/>
          <a:lstStyle/>
          <a:p>
            <a:r>
              <a:rPr dirty="0"/>
              <a:t>2020 </a:t>
            </a:r>
            <a:r>
              <a:rPr dirty="0" err="1"/>
              <a:t>Hopeside</a:t>
            </a:r>
            <a:r>
              <a:rPr dirty="0"/>
              <a:t> Home of Halfmoon Bay</a:t>
            </a:r>
          </a:p>
          <a:p>
            <a:pPr marL="0" indent="0">
              <a:buNone/>
            </a:pPr>
            <a:endParaRPr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Shape 223"/>
          <p:cNvSpPr>
            <a:spLocks noGrp="1"/>
          </p:cNvSpPr>
          <p:nvPr>
            <p:ph type="body" idx="1"/>
          </p:nvPr>
        </p:nvSpPr>
        <p:spPr>
          <a:xfrm>
            <a:off x="2572278" y="1220219"/>
            <a:ext cx="8930748" cy="4417562"/>
          </a:xfrm>
          <a:prstGeom prst="rect">
            <a:avLst/>
          </a:prstGeom>
        </p:spPr>
        <p:txBody>
          <a:bodyPr/>
          <a:lstStyle/>
          <a:p>
            <a:pPr algn="l" defTabSz="443484">
              <a:spcBef>
                <a:spcPts val="500"/>
              </a:spcBef>
              <a:defRPr sz="1940"/>
            </a:pPr>
            <a:r>
              <a:rPr dirty="0"/>
              <a:t>Research objectives and hypotheses:</a:t>
            </a:r>
          </a:p>
          <a:p>
            <a:pPr algn="l" defTabSz="443484">
              <a:spcBef>
                <a:spcPts val="500"/>
              </a:spcBef>
              <a:defRPr sz="1940"/>
            </a:pPr>
            <a:r>
              <a:rPr dirty="0"/>
              <a:t>	The specific research objectives of this study were as follows:</a:t>
            </a:r>
          </a:p>
          <a:p>
            <a:pPr algn="l" defTabSz="443484">
              <a:spcBef>
                <a:spcPts val="500"/>
              </a:spcBef>
              <a:defRPr sz="1940"/>
            </a:pPr>
            <a:r>
              <a:rPr dirty="0"/>
              <a:t>I. Determine whether employees and Volunteers are happy and are not being overworked with the organization </a:t>
            </a:r>
            <a:r>
              <a:rPr dirty="0" err="1"/>
              <a:t>Coastside</a:t>
            </a:r>
            <a:r>
              <a:rPr dirty="0"/>
              <a:t> Hope.</a:t>
            </a:r>
          </a:p>
          <a:p>
            <a:pPr algn="l" defTabSz="443484">
              <a:spcBef>
                <a:spcPts val="500"/>
              </a:spcBef>
              <a:defRPr sz="1940"/>
            </a:pPr>
            <a:r>
              <a:rPr dirty="0"/>
              <a:t>II. Evaluate whether </a:t>
            </a:r>
            <a:r>
              <a:rPr dirty="0" err="1"/>
              <a:t>employyes</a:t>
            </a:r>
            <a:r>
              <a:rPr dirty="0"/>
              <a:t> are not being overworked and what can help retain employees using  qualitative data (a survey) </a:t>
            </a:r>
          </a:p>
          <a:p>
            <a:pPr algn="l" defTabSz="443484">
              <a:spcBef>
                <a:spcPts val="500"/>
              </a:spcBef>
              <a:defRPr sz="1940"/>
            </a:pPr>
            <a:r>
              <a:rPr dirty="0"/>
              <a:t>Our management problem was to determine </a:t>
            </a:r>
            <a:r>
              <a:rPr dirty="0" err="1"/>
              <a:t>empoyee</a:t>
            </a:r>
            <a:r>
              <a:rPr dirty="0"/>
              <a:t> retention at </a:t>
            </a:r>
            <a:r>
              <a:rPr dirty="0" err="1"/>
              <a:t>Hopeside</a:t>
            </a:r>
            <a:r>
              <a:rPr dirty="0"/>
              <a:t> Hope. Our </a:t>
            </a:r>
            <a:r>
              <a:rPr dirty="0" err="1"/>
              <a:t>reaesrch</a:t>
            </a:r>
            <a:r>
              <a:rPr dirty="0"/>
              <a:t> </a:t>
            </a:r>
            <a:r>
              <a:rPr dirty="0" err="1"/>
              <a:t>probelm</a:t>
            </a:r>
            <a:r>
              <a:rPr dirty="0"/>
              <a:t> was to see if the employees and volunteers are happy working for the organization. We expect employees to be overworked and are doing work outside of their job </a:t>
            </a:r>
            <a:r>
              <a:rPr dirty="0" err="1"/>
              <a:t>descripton</a:t>
            </a:r>
            <a:r>
              <a:rPr dirty="0"/>
              <a:t>, but are </a:t>
            </a:r>
            <a:r>
              <a:rPr dirty="0" err="1"/>
              <a:t>henerally</a:t>
            </a:r>
            <a:r>
              <a:rPr dirty="0"/>
              <a:t> happy because they are helping </a:t>
            </a:r>
            <a:r>
              <a:rPr dirty="0" err="1"/>
              <a:t>alot</a:t>
            </a:r>
            <a:r>
              <a:rPr dirty="0"/>
              <a:t> of people in need. We also expect </a:t>
            </a:r>
            <a:r>
              <a:rPr dirty="0" err="1"/>
              <a:t>Coastside</a:t>
            </a:r>
            <a:r>
              <a:rPr dirty="0"/>
              <a:t> Hope to need more employees to be able to give more structure to the organization which will cause them to </a:t>
            </a:r>
            <a:r>
              <a:rPr dirty="0" err="1"/>
              <a:t>genrally</a:t>
            </a:r>
            <a:r>
              <a:rPr dirty="0"/>
              <a:t> be able to help more people.</a:t>
            </a: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a:spLocks noGrp="1"/>
          </p:cNvSpPr>
          <p:nvPr>
            <p:ph type="body" sz="half" idx="1"/>
          </p:nvPr>
        </p:nvSpPr>
        <p:spPr>
          <a:xfrm>
            <a:off x="1899178" y="1640480"/>
            <a:ext cx="8930748" cy="3367907"/>
          </a:xfrm>
          <a:prstGeom prst="rect">
            <a:avLst/>
          </a:prstGeom>
        </p:spPr>
        <p:txBody>
          <a:bodyPr/>
          <a:lstStyle/>
          <a:p>
            <a:pPr algn="l"/>
            <a:r>
              <a:t>Research Methodology:</a:t>
            </a:r>
          </a:p>
          <a:p>
            <a:pPr algn="l"/>
            <a:r>
              <a:t>	There were three steps in our research methodology for our analysis for Hopeside Hope. The first step was to meet with the Coastside Manager and ask questions, basically  conducting an interview with her trying to extract what her goal was and some quantitative data. Such as the number of employees working and the number of clients they help. Also how many volunteers they work with and typically hours they work. The second step was to use the data from the surveys to construct a survey that could be handed out to the employees  at Hopeside Hope to obtain qualitative data to use to do the analysis.. The third step was to conduct an analysis of the survey.</a:t>
            </a:r>
          </a:p>
        </p:txBody>
      </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7" name="Shape 227"/>
          <p:cNvSpPr>
            <a:spLocks noGrp="1"/>
          </p:cNvSpPr>
          <p:nvPr>
            <p:ph type="title"/>
          </p:nvPr>
        </p:nvSpPr>
        <p:spPr>
          <a:xfrm>
            <a:off x="5123688" y="1235847"/>
            <a:ext cx="6300216" cy="3325267"/>
          </a:xfrm>
          <a:prstGeom prst="rect">
            <a:avLst/>
          </a:prstGeom>
        </p:spPr>
        <p:txBody>
          <a:bodyPr anchor="ctr"/>
          <a:lstStyle>
            <a:lvl1pPr algn="ctr">
              <a:defRPr sz="7200"/>
            </a:lvl1pPr>
          </a:lstStyle>
          <a:p>
            <a:r>
              <a:t>Annotated Bibligraphy</a:t>
            </a:r>
          </a:p>
        </p:txBody>
      </p:sp>
      <p:sp>
        <p:nvSpPr>
          <p:cNvPr id="228" name="Shape 228"/>
          <p:cNvSpPr>
            <a:spLocks noGrp="1"/>
          </p:cNvSpPr>
          <p:nvPr>
            <p:ph type="body" sz="quarter" idx="1"/>
          </p:nvPr>
        </p:nvSpPr>
        <p:spPr>
          <a:xfrm>
            <a:off x="5123686" y="4881152"/>
            <a:ext cx="6300216" cy="1020028"/>
          </a:xfrm>
          <a:prstGeom prst="rect">
            <a:avLst/>
          </a:prstGeom>
        </p:spPr>
        <p:txBody>
          <a:bodyPr/>
          <a:lstStyle/>
          <a:p>
            <a:pPr algn="ctr">
              <a:defRPr>
                <a:solidFill>
                  <a:srgbClr val="212121"/>
                </a:solidFill>
              </a:defRPr>
            </a:pPr>
            <a:endParaRPr/>
          </a:p>
        </p:txBody>
      </p:sp>
      <p:pic>
        <p:nvPicPr>
          <p:cNvPr id="229" name="image4.png" descr="Open Quotation Mark"/>
          <p:cNvPicPr>
            <a:picLocks noChangeAspect="1"/>
          </p:cNvPicPr>
          <p:nvPr/>
        </p:nvPicPr>
        <p:blipFill>
          <a:blip r:embed="rId2"/>
          <a:stretch>
            <a:fillRect/>
          </a:stretch>
        </p:blipFill>
        <p:spPr>
          <a:xfrm>
            <a:off x="1240970" y="1709603"/>
            <a:ext cx="3398086" cy="3398085"/>
          </a:xfrm>
          <a:prstGeom prst="rect">
            <a:avLst/>
          </a:prstGeom>
          <a:ln w="12700">
            <a:miter lim="400000"/>
          </a:ln>
        </p:spPr>
      </p:pic>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1" name="Shape 231"/>
          <p:cNvSpPr>
            <a:spLocks noGrp="1"/>
          </p:cNvSpPr>
          <p:nvPr>
            <p:ph type="body" idx="1"/>
          </p:nvPr>
        </p:nvSpPr>
        <p:spPr>
          <a:xfrm>
            <a:off x="1568303" y="535809"/>
            <a:ext cx="10058401" cy="4535812"/>
          </a:xfrm>
          <a:prstGeom prst="rect">
            <a:avLst/>
          </a:prstGeom>
        </p:spPr>
        <p:txBody>
          <a:bodyPr/>
          <a:lstStyle/>
          <a:p>
            <a:pPr marL="0" indent="0">
              <a:buSzTx/>
              <a:buNone/>
            </a:pPr>
            <a:r>
              <a:t>Fong, K., Wright, R. A., &amp; Wimer, C. (2016)</a:t>
            </a:r>
          </a:p>
          <a:p>
            <a:pPr marL="0" indent="0">
              <a:buSzTx/>
              <a:buNone/>
            </a:pPr>
            <a:r>
              <a:t>Harrison, G. G, DiSogra, C. A, Manolo-LeClair, G., Aguayo, J., &amp;amp; al., E. (2002).</a:t>
            </a:r>
          </a:p>
          <a:p>
            <a:pPr marL="0" indent="0">
              <a:buSzTx/>
              <a:buNone/>
            </a:pPr>
            <a:r>
              <a:t>Marcus, J., &amp;amp; Zuk, M. (2017).</a:t>
            </a:r>
          </a:p>
          <a:p>
            <a:pPr marL="0" indent="0">
              <a:buSzTx/>
              <a:buNone/>
            </a:pPr>
            <a:r>
              <a:t>Nicoll, K. L. (2015). </a:t>
            </a:r>
          </a:p>
          <a:p>
            <a:pPr marL="0" indent="0">
              <a:buSzTx/>
              <a:buNone/>
            </a:pPr>
            <a:r>
              <a:t>Ogliastri, E., Jäger, U., P., &amp; M Prado, Andrea. (2016). </a:t>
            </a:r>
          </a:p>
          <a:p>
            <a:pPr marL="0" indent="0">
              <a:buSzTx/>
              <a:buNone/>
            </a:pPr>
            <a:r>
              <a:t>Wicker, P., &amp; Frick, B. (2016). </a:t>
            </a: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33" name="Shape 233"/>
          <p:cNvSpPr>
            <a:spLocks noGrp="1"/>
          </p:cNvSpPr>
          <p:nvPr>
            <p:ph type="title"/>
          </p:nvPr>
        </p:nvSpPr>
        <p:spPr>
          <a:xfrm>
            <a:off x="761995" y="1231506"/>
            <a:ext cx="6461814" cy="4394989"/>
          </a:xfrm>
          <a:prstGeom prst="rect">
            <a:avLst/>
          </a:prstGeom>
        </p:spPr>
        <p:txBody>
          <a:bodyPr anchor="ctr"/>
          <a:lstStyle>
            <a:lvl1pPr algn="ctr">
              <a:defRPr sz="4800"/>
            </a:lvl1pPr>
          </a:lstStyle>
          <a:p>
            <a:r>
              <a:t>Population</a:t>
            </a:r>
          </a:p>
        </p:txBody>
      </p:sp>
      <p:sp>
        <p:nvSpPr>
          <p:cNvPr id="234" name="Shape 234"/>
          <p:cNvSpPr>
            <a:spLocks noGrp="1"/>
          </p:cNvSpPr>
          <p:nvPr>
            <p:ph type="body" sz="quarter" idx="1"/>
          </p:nvPr>
        </p:nvSpPr>
        <p:spPr>
          <a:xfrm>
            <a:off x="7867274" y="1231506"/>
            <a:ext cx="3207934" cy="4394989"/>
          </a:xfrm>
          <a:prstGeom prst="rect">
            <a:avLst/>
          </a:prstGeom>
        </p:spPr>
        <p:txBody>
          <a:bodyPr anchor="ctr"/>
          <a:lstStyle/>
          <a:p>
            <a:pPr>
              <a:defRPr>
                <a:solidFill>
                  <a:srgbClr val="212121"/>
                </a:solidFill>
              </a:defRPr>
            </a:pPr>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36" name="Shape 236"/>
          <p:cNvSpPr>
            <a:spLocks noGrp="1"/>
          </p:cNvSpPr>
          <p:nvPr>
            <p:ph type="title"/>
          </p:nvPr>
        </p:nvSpPr>
        <p:spPr>
          <a:xfrm>
            <a:off x="801596" y="258769"/>
            <a:ext cx="10274497" cy="1734499"/>
          </a:xfrm>
          <a:prstGeom prst="rect">
            <a:avLst/>
          </a:prstGeom>
        </p:spPr>
        <p:txBody>
          <a:bodyPr anchor="t"/>
          <a:lstStyle>
            <a:lvl1pPr>
              <a:lnSpc>
                <a:spcPct val="90000"/>
              </a:lnSpc>
              <a:defRPr sz="7200" spc="800">
                <a:solidFill>
                  <a:srgbClr val="212121"/>
                </a:solidFill>
              </a:defRPr>
            </a:lvl1pPr>
          </a:lstStyle>
          <a:p>
            <a:r>
              <a:t>Affiliation</a:t>
            </a:r>
          </a:p>
        </p:txBody>
      </p:sp>
      <p:sp>
        <p:nvSpPr>
          <p:cNvPr id="237" name="Shape 237"/>
          <p:cNvSpPr>
            <a:spLocks noGrp="1"/>
          </p:cNvSpPr>
          <p:nvPr>
            <p:ph type="body" sz="quarter" idx="1"/>
          </p:nvPr>
        </p:nvSpPr>
        <p:spPr>
          <a:xfrm>
            <a:off x="1121638" y="4958379"/>
            <a:ext cx="10274498" cy="396485"/>
          </a:xfrm>
          <a:prstGeom prst="rect">
            <a:avLst/>
          </a:prstGeom>
        </p:spPr>
        <p:txBody>
          <a:bodyPr anchor="t">
            <a:normAutofit fontScale="25000" lnSpcReduction="20000"/>
          </a:bodyPr>
          <a:lstStyle>
            <a:lvl1pPr>
              <a:spcBef>
                <a:spcPts val="700"/>
              </a:spcBef>
              <a:defRPr sz="2000" cap="all" spc="400"/>
            </a:lvl1pPr>
          </a:lstStyle>
          <a:p>
            <a:pPr lvl="0">
              <a:spcAft>
                <a:spcPts val="600"/>
              </a:spcAft>
              <a:buClr>
                <a:srgbClr val="30ACEC">
                  <a:lumMod val="75000"/>
                </a:srgbClr>
              </a:buClr>
              <a:buSzPct val="145000"/>
            </a:pPr>
            <a:r>
              <a:rPr lang="en-US" sz="7200" b="1" kern="1200" dirty="0">
                <a:solidFill>
                  <a:prstClr val="black"/>
                </a:solidFill>
                <a:ea typeface="+mn-ea"/>
                <a:cs typeface="+mn-cs"/>
              </a:rPr>
              <a:t>46% of the people who took the survey are Volunteers</a:t>
            </a:r>
          </a:p>
          <a:p>
            <a:pPr lvl="0">
              <a:spcAft>
                <a:spcPts val="600"/>
              </a:spcAft>
              <a:buClr>
                <a:srgbClr val="30ACEC">
                  <a:lumMod val="75000"/>
                </a:srgbClr>
              </a:buClr>
              <a:buSzPct val="145000"/>
            </a:pPr>
            <a:r>
              <a:rPr lang="en-US" sz="7200" b="1" kern="1200" dirty="0">
                <a:solidFill>
                  <a:prstClr val="black"/>
                </a:solidFill>
                <a:ea typeface="+mn-ea"/>
                <a:cs typeface="+mn-cs"/>
              </a:rPr>
              <a:t>54% of the people who took the survey are Staff members </a:t>
            </a:r>
          </a:p>
          <a:p>
            <a:pPr lvl="0">
              <a:spcAft>
                <a:spcPts val="600"/>
              </a:spcAft>
              <a:buClr>
                <a:srgbClr val="30ACEC">
                  <a:lumMod val="75000"/>
                </a:srgbClr>
              </a:buClr>
              <a:buSzPct val="145000"/>
            </a:pPr>
            <a:endParaRPr lang="en-US" sz="1900" b="1" kern="1200" dirty="0">
              <a:solidFill>
                <a:prstClr val="black"/>
              </a:solidFill>
              <a:ea typeface="+mn-ea"/>
              <a:cs typeface="+mn-cs"/>
            </a:endParaRPr>
          </a:p>
        </p:txBody>
      </p:sp>
      <p:pic>
        <p:nvPicPr>
          <p:cNvPr id="238" name="image6.png"/>
          <p:cNvPicPr>
            <a:picLocks noChangeAspect="1"/>
          </p:cNvPicPr>
          <p:nvPr/>
        </p:nvPicPr>
        <p:blipFill>
          <a:blip r:embed="rId2"/>
          <a:stretch>
            <a:fillRect/>
          </a:stretch>
        </p:blipFill>
        <p:spPr>
          <a:xfrm>
            <a:off x="1524958" y="1490347"/>
            <a:ext cx="8827774" cy="2871466"/>
          </a:xfrm>
          <a:prstGeom prst="rect">
            <a:avLst/>
          </a:prstGeom>
          <a:ln w="12700">
            <a:miter lim="400000"/>
          </a:ln>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0" name="Shape 240"/>
          <p:cNvSpPr>
            <a:spLocks noGrp="1"/>
          </p:cNvSpPr>
          <p:nvPr>
            <p:ph type="title"/>
          </p:nvPr>
        </p:nvSpPr>
        <p:spPr>
          <a:xfrm>
            <a:off x="8339328" y="457200"/>
            <a:ext cx="3090673" cy="1197864"/>
          </a:xfrm>
          <a:prstGeom prst="rect">
            <a:avLst/>
          </a:prstGeom>
        </p:spPr>
        <p:txBody>
          <a:bodyPr anchor="b"/>
          <a:lstStyle>
            <a:lvl1pPr>
              <a:defRPr sz="1900">
                <a:solidFill>
                  <a:schemeClr val="accent1"/>
                </a:solidFill>
              </a:defRPr>
            </a:lvl1pPr>
          </a:lstStyle>
          <a:p>
            <a:r>
              <a:t>How much time spent</a:t>
            </a:r>
          </a:p>
        </p:txBody>
      </p:sp>
      <p:sp>
        <p:nvSpPr>
          <p:cNvPr id="241" name="Shape 241"/>
          <p:cNvSpPr>
            <a:spLocks noGrp="1"/>
          </p:cNvSpPr>
          <p:nvPr>
            <p:ph type="body" sz="quarter" idx="1"/>
          </p:nvPr>
        </p:nvSpPr>
        <p:spPr>
          <a:xfrm>
            <a:off x="8585365" y="557002"/>
            <a:ext cx="3090673" cy="4224529"/>
          </a:xfrm>
          <a:prstGeom prst="rect">
            <a:avLst/>
          </a:prstGeom>
        </p:spPr>
        <p:txBody>
          <a:bodyPr/>
          <a:lstStyle/>
          <a:p>
            <a:pPr>
              <a:defRPr sz="1600"/>
            </a:pPr>
            <a:r>
              <a:t>2 People worked more than 40</a:t>
            </a:r>
          </a:p>
          <a:p>
            <a:pPr>
              <a:defRPr sz="1600"/>
            </a:pPr>
            <a:r>
              <a:t>2People worked 36-40 hours </a:t>
            </a:r>
          </a:p>
          <a:p>
            <a:pPr>
              <a:defRPr sz="1600"/>
            </a:pPr>
            <a:r>
              <a:t>1 Person worked 26-30 </a:t>
            </a:r>
          </a:p>
          <a:p>
            <a:pPr>
              <a:defRPr sz="1600"/>
            </a:pPr>
            <a:r>
              <a:t>1Person worked 11-15 </a:t>
            </a:r>
          </a:p>
          <a:p>
            <a:pPr>
              <a:defRPr sz="1600"/>
            </a:pPr>
            <a:r>
              <a:t>5People worked 1-5 </a:t>
            </a:r>
          </a:p>
          <a:p>
            <a:pPr>
              <a:defRPr sz="1600"/>
            </a:pPr>
            <a:r>
              <a:t>1 Person didn't work. </a:t>
            </a:r>
          </a:p>
          <a:p>
            <a:pPr>
              <a:defRPr sz="1600"/>
            </a:pPr>
            <a:r>
              <a:t>Population = 13 </a:t>
            </a:r>
          </a:p>
          <a:p>
            <a:pPr>
              <a:defRPr sz="1600"/>
            </a:pPr>
            <a:r>
              <a:t>Mean =  17.692307692308 </a:t>
            </a:r>
          </a:p>
        </p:txBody>
      </p:sp>
      <p:pic>
        <p:nvPicPr>
          <p:cNvPr id="242" name="image7.tif" descr="A picture containing screenshot&#10;&#10;Description automatically generated"/>
          <p:cNvPicPr>
            <a:picLocks noChangeAspect="1"/>
          </p:cNvPicPr>
          <p:nvPr/>
        </p:nvPicPr>
        <p:blipFill>
          <a:blip r:embed="rId2"/>
          <a:stretch>
            <a:fillRect/>
          </a:stretch>
        </p:blipFill>
        <p:spPr>
          <a:xfrm>
            <a:off x="2667432" y="793332"/>
            <a:ext cx="5838127" cy="3751870"/>
          </a:xfrm>
          <a:prstGeom prst="rect">
            <a:avLst/>
          </a:prstGeom>
          <a:ln w="12700">
            <a:miter lim="400000"/>
          </a:ln>
        </p:spPr>
      </p:pic>
      <p:sp>
        <p:nvSpPr>
          <p:cNvPr id="243" name="Shape 243"/>
          <p:cNvSpPr/>
          <p:nvPr/>
        </p:nvSpPr>
        <p:spPr>
          <a:xfrm>
            <a:off x="5849262" y="3256280"/>
            <a:ext cx="493476" cy="345440"/>
          </a:xfrm>
          <a:prstGeom prst="rect">
            <a:avLst/>
          </a:prstGeom>
          <a:ln w="12700">
            <a:miter lim="400000"/>
          </a:ln>
        </p:spPr>
        <p:txBody>
          <a:bodyPr wrap="none" lIns="45719" rIns="45719">
            <a:spAutoFit/>
          </a:bodyPr>
          <a:lstStyle/>
          <a:p>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 name="Shape 245"/>
          <p:cNvSpPr>
            <a:spLocks noGrp="1"/>
          </p:cNvSpPr>
          <p:nvPr>
            <p:ph type="title"/>
          </p:nvPr>
        </p:nvSpPr>
        <p:spPr>
          <a:xfrm>
            <a:off x="1484310" y="685799"/>
            <a:ext cx="10018715" cy="1752601"/>
          </a:xfrm>
          <a:prstGeom prst="rect">
            <a:avLst/>
          </a:prstGeom>
        </p:spPr>
        <p:txBody>
          <a:bodyPr/>
          <a:lstStyle>
            <a:lvl1pPr>
              <a:defRPr>
                <a:solidFill>
                  <a:srgbClr val="FFFFFF"/>
                </a:solidFill>
              </a:defRPr>
            </a:lvl1pPr>
          </a:lstStyle>
          <a:p>
            <a:r>
              <a:t>Write a slide for each correlation strength.</a:t>
            </a:r>
          </a:p>
        </p:txBody>
      </p:sp>
      <p:pic>
        <p:nvPicPr>
          <p:cNvPr id="246" name="image8.png"/>
          <p:cNvPicPr>
            <a:picLocks noChangeAspect="1"/>
          </p:cNvPicPr>
          <p:nvPr/>
        </p:nvPicPr>
        <p:blipFill>
          <a:blip r:embed="rId2"/>
          <a:stretch>
            <a:fillRect/>
          </a:stretch>
        </p:blipFill>
        <p:spPr>
          <a:xfrm>
            <a:off x="1467545" y="382384"/>
            <a:ext cx="10491452" cy="6093232"/>
          </a:xfrm>
          <a:prstGeom prst="rect">
            <a:avLst/>
          </a:prstGeom>
          <a:ln w="12700">
            <a:miter lim="400000"/>
          </a:ln>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Shape 248"/>
          <p:cNvSpPr>
            <a:spLocks noGrp="1"/>
          </p:cNvSpPr>
          <p:nvPr>
            <p:ph type="title"/>
          </p:nvPr>
        </p:nvSpPr>
        <p:spPr>
          <a:xfrm>
            <a:off x="1078522" y="5449151"/>
            <a:ext cx="10318420" cy="523812"/>
          </a:xfrm>
          <a:prstGeom prst="rect">
            <a:avLst/>
          </a:prstGeom>
        </p:spPr>
        <p:txBody>
          <a:bodyPr/>
          <a:lstStyle>
            <a:lvl1pPr algn="ctr">
              <a:defRPr sz="2400">
                <a:solidFill>
                  <a:srgbClr val="2A1A00"/>
                </a:solidFill>
              </a:defRPr>
            </a:lvl1pPr>
          </a:lstStyle>
          <a:p>
            <a:r>
              <a:rPr dirty="0"/>
              <a:t>Received a Job Description</a:t>
            </a:r>
          </a:p>
        </p:txBody>
      </p:sp>
      <p:sp>
        <p:nvSpPr>
          <p:cNvPr id="249" name="Shape 249"/>
          <p:cNvSpPr>
            <a:spLocks noGrp="1"/>
          </p:cNvSpPr>
          <p:nvPr>
            <p:ph type="body" sz="quarter" idx="1"/>
          </p:nvPr>
        </p:nvSpPr>
        <p:spPr>
          <a:xfrm>
            <a:off x="1078524" y="5979195"/>
            <a:ext cx="10318416" cy="396484"/>
          </a:xfrm>
          <a:prstGeom prst="rect">
            <a:avLst/>
          </a:prstGeom>
        </p:spPr>
        <p:txBody>
          <a:bodyPr/>
          <a:lstStyle>
            <a:lvl1pPr algn="ctr">
              <a:lnSpc>
                <a:spcPct val="90000"/>
              </a:lnSpc>
              <a:defRPr sz="700">
                <a:solidFill>
                  <a:srgbClr val="FFFFFF"/>
                </a:solidFill>
              </a:defRPr>
            </a:lvl1pPr>
          </a:lstStyle>
          <a:p>
            <a:r>
              <a:t>On a scale of 1-5, where 1 equals disagree and 5 equals agree, the average response to the statement, “When I began working at Coastside Hope, I received a job description,” was somewhat agree to agree, (m=4.23, sd = 1.48).</a:t>
            </a:r>
          </a:p>
        </p:txBody>
      </p:sp>
      <p:pic>
        <p:nvPicPr>
          <p:cNvPr id="250" name="image9.tif" descr="A screenshot of a cell phone&#10;&#10;Description automatically generated"/>
          <p:cNvPicPr>
            <a:picLocks noChangeAspect="1"/>
          </p:cNvPicPr>
          <p:nvPr/>
        </p:nvPicPr>
        <p:blipFill>
          <a:blip r:embed="rId2"/>
          <a:stretch>
            <a:fillRect/>
          </a:stretch>
        </p:blipFill>
        <p:spPr>
          <a:xfrm>
            <a:off x="2810755" y="643467"/>
            <a:ext cx="6570490" cy="3925867"/>
          </a:xfrm>
          <a:prstGeom prst="rect">
            <a:avLst/>
          </a:prstGeom>
          <a:ln w="12700">
            <a:miter lim="400000"/>
          </a:ln>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2" name="Shape 252"/>
          <p:cNvSpPr>
            <a:spLocks noGrp="1"/>
          </p:cNvSpPr>
          <p:nvPr>
            <p:ph type="title"/>
          </p:nvPr>
        </p:nvSpPr>
        <p:spPr>
          <a:xfrm>
            <a:off x="1097280" y="758951"/>
            <a:ext cx="10058401" cy="3892169"/>
          </a:xfrm>
          <a:prstGeom prst="rect">
            <a:avLst/>
          </a:prstGeom>
        </p:spPr>
        <p:txBody>
          <a:bodyPr/>
          <a:lstStyle>
            <a:lvl1pPr>
              <a:defRPr sz="9600">
                <a:solidFill>
                  <a:srgbClr val="FFFFFF"/>
                </a:solidFill>
              </a:defRPr>
            </a:lvl1pPr>
          </a:lstStyle>
          <a:p>
            <a:r>
              <a:t>Descriptive Statistics</a:t>
            </a:r>
          </a:p>
        </p:txBody>
      </p:sp>
      <p:sp>
        <p:nvSpPr>
          <p:cNvPr id="253" name="Shape 253"/>
          <p:cNvSpPr>
            <a:spLocks noGrp="1"/>
          </p:cNvSpPr>
          <p:nvPr>
            <p:ph type="body" sz="quarter" idx="1"/>
          </p:nvPr>
        </p:nvSpPr>
        <p:spPr>
          <a:xfrm>
            <a:off x="1100050" y="5225239"/>
            <a:ext cx="10058401" cy="1143001"/>
          </a:xfrm>
          <a:prstGeom prst="rect">
            <a:avLst/>
          </a:prstGeom>
        </p:spPr>
        <p:txBody>
          <a:bodyPr>
            <a:normAutofit/>
          </a:bodyPr>
          <a:lstStyle/>
          <a:p>
            <a:pPr>
              <a:defRPr>
                <a:solidFill>
                  <a:srgbClr val="FFFFFF"/>
                </a:solidFill>
              </a:defRPr>
            </a:pPr>
            <a:r>
              <a:rPr lang="en-GB" dirty="0" smtClean="0">
                <a:solidFill>
                  <a:schemeClr val="tx1"/>
                </a:solidFill>
              </a:rPr>
              <a:t>On a scale of 1 to 5, </a:t>
            </a:r>
            <a:r>
              <a:rPr lang="en-GB" dirty="0" smtClean="0">
                <a:solidFill>
                  <a:schemeClr val="tx1"/>
                </a:solidFill>
              </a:rPr>
              <a:t>majority of the respondents reported that their roles at </a:t>
            </a:r>
            <a:r>
              <a:rPr lang="en-GB" dirty="0" err="1" smtClean="0">
                <a:solidFill>
                  <a:schemeClr val="tx1"/>
                </a:solidFill>
              </a:rPr>
              <a:t>Coastside</a:t>
            </a:r>
            <a:r>
              <a:rPr lang="en-GB" dirty="0" smtClean="0">
                <a:solidFill>
                  <a:schemeClr val="tx1"/>
                </a:solidFill>
              </a:rPr>
              <a:t> Hope didn’t </a:t>
            </a:r>
            <a:r>
              <a:rPr lang="en-GB" dirty="0" smtClean="0">
                <a:solidFill>
                  <a:schemeClr val="tx1"/>
                </a:solidFill>
              </a:rPr>
              <a:t>change. The average response was 2.6, which clearly </a:t>
            </a:r>
            <a:r>
              <a:rPr lang="en-GB" dirty="0" smtClean="0">
                <a:solidFill>
                  <a:schemeClr val="tx1"/>
                </a:solidFill>
              </a:rPr>
              <a:t>indicates </a:t>
            </a:r>
            <a:r>
              <a:rPr lang="en-GB" dirty="0" smtClean="0">
                <a:solidFill>
                  <a:schemeClr val="tx1"/>
                </a:solidFill>
              </a:rPr>
              <a:t>that most respondents somewhat agreed to </a:t>
            </a:r>
            <a:r>
              <a:rPr lang="en-GB" dirty="0" smtClean="0">
                <a:solidFill>
                  <a:schemeClr val="tx1"/>
                </a:solidFill>
              </a:rPr>
              <a:t>disagree with the statement.  </a:t>
            </a:r>
            <a:endParaRPr dirty="0">
              <a:solidFill>
                <a:schemeClr val="tx1"/>
              </a:solidFill>
            </a:endParaRPr>
          </a:p>
        </p:txBody>
      </p:sp>
      <p:pic>
        <p:nvPicPr>
          <p:cNvPr id="254" name="image10.png"/>
          <p:cNvPicPr>
            <a:picLocks noChangeAspect="1"/>
          </p:cNvPicPr>
          <p:nvPr/>
        </p:nvPicPr>
        <p:blipFill>
          <a:blip r:embed="rId2"/>
          <a:stretch>
            <a:fillRect/>
          </a:stretch>
        </p:blipFill>
        <p:spPr>
          <a:xfrm>
            <a:off x="1859071" y="670202"/>
            <a:ext cx="8351730" cy="4010085"/>
          </a:xfrm>
          <a:prstGeom prst="rect">
            <a:avLst/>
          </a:prstGeom>
          <a:ln w="12700">
            <a:miter lim="400000"/>
          </a:ln>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Shape 256"/>
          <p:cNvSpPr>
            <a:spLocks noGrp="1"/>
          </p:cNvSpPr>
          <p:nvPr>
            <p:ph type="body" sz="quarter" idx="1"/>
          </p:nvPr>
        </p:nvSpPr>
        <p:spPr>
          <a:xfrm>
            <a:off x="2512901" y="4314243"/>
            <a:ext cx="8930749" cy="860401"/>
          </a:xfrm>
          <a:prstGeom prst="rect">
            <a:avLst/>
          </a:prstGeom>
        </p:spPr>
        <p:txBody>
          <a:bodyPr/>
          <a:lstStyle/>
          <a:p>
            <a:r>
              <a:rPr dirty="0"/>
              <a:t>Produce a slide with commentary for every </a:t>
            </a:r>
            <a:r>
              <a:rPr dirty="0" smtClean="0"/>
              <a:t>histogram</a:t>
            </a:r>
            <a:endParaRPr lang="en-GB" dirty="0" smtClean="0"/>
          </a:p>
        </p:txBody>
      </p:sp>
      <p:pic>
        <p:nvPicPr>
          <p:cNvPr id="257" name="image11.png"/>
          <p:cNvPicPr>
            <a:picLocks noChangeAspect="1"/>
          </p:cNvPicPr>
          <p:nvPr/>
        </p:nvPicPr>
        <p:blipFill>
          <a:blip r:embed="rId2"/>
          <a:stretch>
            <a:fillRect/>
          </a:stretch>
        </p:blipFill>
        <p:spPr>
          <a:xfrm>
            <a:off x="1660917" y="304680"/>
            <a:ext cx="7696443" cy="3785138"/>
          </a:xfrm>
          <a:prstGeom prst="rect">
            <a:avLst/>
          </a:prstGeom>
          <a:ln w="12700">
            <a:miter lim="400000"/>
          </a:ln>
        </p:spPr>
      </p:pic>
      <p:sp>
        <p:nvSpPr>
          <p:cNvPr id="5" name="Text Placeholder 2"/>
          <p:cNvSpPr txBox="1">
            <a:spLocks/>
          </p:cNvSpPr>
          <p:nvPr/>
        </p:nvSpPr>
        <p:spPr>
          <a:xfrm>
            <a:off x="2512901" y="4885741"/>
            <a:ext cx="8930748" cy="860401"/>
          </a:xfrm>
          <a:prstGeom prst="rect">
            <a:avLst/>
          </a:prstGeom>
          <a:ln w="12700">
            <a:miter lim="400000"/>
          </a:ln>
          <a:extLst>
            <a:ext uri="{C572A759-6A51-4108-AA02-DFA0A04FC94B}">
              <ma14:wrappingTextBoxFlag xmlns="" xmlns:ma14="http://schemas.microsoft.com/office/mac/drawingml/2011/main" val="1"/>
            </a:ext>
          </a:extLst>
        </p:spPr>
        <p:txBody>
          <a:bodyPr lIns="45719" rIns="45719" anchor="t">
            <a:noAutofit/>
          </a:bodyPr>
          <a:lstStyle>
            <a:lvl1pPr marL="0" marR="0" indent="0" algn="r" defTabSz="457200" rtl="0" latinLnBrk="0">
              <a:lnSpc>
                <a:spcPct val="100000"/>
              </a:lnSpc>
              <a:spcBef>
                <a:spcPts val="600"/>
              </a:spcBef>
              <a:spcAft>
                <a:spcPts val="0"/>
              </a:spcAft>
              <a:buClrTx/>
              <a:buSzTx/>
              <a:buFontTx/>
              <a:buNone/>
              <a:tabLst/>
              <a:defRPr sz="2000" b="0" i="0" u="none" strike="noStrike" cap="none" spc="0" baseline="0">
                <a:ln>
                  <a:noFill/>
                </a:ln>
                <a:solidFill>
                  <a:srgbClr val="000000"/>
                </a:solidFill>
                <a:uFillTx/>
                <a:latin typeface="Corbel"/>
                <a:ea typeface="Corbel"/>
                <a:cs typeface="Corbel"/>
                <a:sym typeface="Corbel"/>
              </a:defRPr>
            </a:lvl1pPr>
            <a:lvl2pPr marL="800100" marR="0" indent="-342900"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2pPr>
            <a:lvl3pPr marL="1295400" marR="0" indent="-381000"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3pPr>
            <a:lvl4pPr marL="1628775" marR="0" indent="-257175"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4pPr>
            <a:lvl5pPr marL="2122714" marR="0" indent="-293914"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5pPr>
            <a:lvl6pPr marL="2677885" marR="0" indent="-391885"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6pPr>
            <a:lvl7pPr marL="3135085" marR="0" indent="-391885"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7pPr>
            <a:lvl8pPr marL="3592285" marR="0" indent="-391885"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8pPr>
            <a:lvl9pPr marL="4049485" marR="0" indent="-391885" algn="l" defTabSz="457200" rtl="0" latinLnBrk="0">
              <a:lnSpc>
                <a:spcPct val="100000"/>
              </a:lnSpc>
              <a:spcBef>
                <a:spcPts val="600"/>
              </a:spcBef>
              <a:spcAft>
                <a:spcPts val="0"/>
              </a:spcAft>
              <a:buClr>
                <a:srgbClr val="1287C3"/>
              </a:buClr>
              <a:buSzPct val="145000"/>
              <a:buFont typeface="Arial"/>
              <a:buChar char="•"/>
              <a:tabLst/>
              <a:defRPr sz="2400" b="0" i="0" u="none" strike="noStrike" cap="none" spc="0" baseline="0">
                <a:ln>
                  <a:noFill/>
                </a:ln>
                <a:solidFill>
                  <a:srgbClr val="000000"/>
                </a:solidFill>
                <a:uFillTx/>
                <a:latin typeface="Corbel"/>
                <a:ea typeface="Corbel"/>
                <a:cs typeface="Corbel"/>
                <a:sym typeface="Corbel"/>
              </a:defRPr>
            </a:lvl9pPr>
          </a:lstStyle>
          <a:p>
            <a:pPr hangingPunct="1"/>
            <a:r>
              <a:rPr lang="en-GB" dirty="0" smtClean="0"/>
              <a:t>Out of the total respondents, 30.8% reported that even after having their roles changed, they retained their job descriptions while 7.7% of the respondents somewhat disagreed. 38.4% were neutral; they did not agree or disagree while 23.1% agreed with the statement and this is to say that they were satisfied with the roles they signed up for. </a:t>
            </a:r>
            <a:endParaRPr lang="en-GB" dirty="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9" name="Shape 259"/>
          <p:cNvSpPr>
            <a:spLocks noGrp="1"/>
          </p:cNvSpPr>
          <p:nvPr>
            <p:ph type="title"/>
          </p:nvPr>
        </p:nvSpPr>
        <p:spPr>
          <a:xfrm>
            <a:off x="1097280" y="758951"/>
            <a:ext cx="10058401" cy="3892169"/>
          </a:xfrm>
          <a:prstGeom prst="rect">
            <a:avLst/>
          </a:prstGeom>
        </p:spPr>
        <p:txBody>
          <a:bodyPr/>
          <a:lstStyle>
            <a:lvl1pPr>
              <a:defRPr sz="9600">
                <a:solidFill>
                  <a:srgbClr val="FFFFFF"/>
                </a:solidFill>
              </a:defRPr>
            </a:lvl1pPr>
          </a:lstStyle>
          <a:p>
            <a:r>
              <a:t>Correlations</a:t>
            </a:r>
          </a:p>
        </p:txBody>
      </p:sp>
      <p:sp>
        <p:nvSpPr>
          <p:cNvPr id="260" name="Shape 260"/>
          <p:cNvSpPr>
            <a:spLocks noGrp="1"/>
          </p:cNvSpPr>
          <p:nvPr>
            <p:ph type="body" sz="quarter" idx="1"/>
          </p:nvPr>
        </p:nvSpPr>
        <p:spPr>
          <a:xfrm>
            <a:off x="1100050" y="5225239"/>
            <a:ext cx="10058401" cy="1143001"/>
          </a:xfrm>
          <a:prstGeom prst="rect">
            <a:avLst/>
          </a:prstGeom>
        </p:spPr>
        <p:txBody>
          <a:bodyPr>
            <a:normAutofit/>
          </a:bodyPr>
          <a:lstStyle/>
          <a:p>
            <a:pPr>
              <a:defRPr>
                <a:solidFill>
                  <a:srgbClr val="FFFFFF"/>
                </a:solidFill>
              </a:defRPr>
            </a:pPr>
            <a:r>
              <a:rPr lang="en-GB" dirty="0" smtClean="0">
                <a:solidFill>
                  <a:schemeClr val="tx1"/>
                </a:solidFill>
              </a:rPr>
              <a:t>Respondents were asked whether they have enough time to finish their work at </a:t>
            </a:r>
            <a:r>
              <a:rPr lang="en-GB" dirty="0" err="1" smtClean="0">
                <a:solidFill>
                  <a:schemeClr val="tx1"/>
                </a:solidFill>
              </a:rPr>
              <a:t>Coastside</a:t>
            </a:r>
            <a:r>
              <a:rPr lang="en-GB" dirty="0" smtClean="0">
                <a:solidFill>
                  <a:schemeClr val="tx1"/>
                </a:solidFill>
              </a:rPr>
              <a:t> Hope. The results shows that 69.2% agreed with statement while 15.3% disagreed. </a:t>
            </a:r>
            <a:r>
              <a:rPr lang="en-GB" dirty="0" smtClean="0">
                <a:solidFill>
                  <a:schemeClr val="tx1"/>
                </a:solidFill>
              </a:rPr>
              <a:t>7.7% of the respondents somewhat agreed with the statement while 7.7% somewhat disagreed.  </a:t>
            </a:r>
            <a:r>
              <a:rPr lang="en-GB" dirty="0" smtClean="0">
                <a:solidFill>
                  <a:schemeClr val="tx1"/>
                </a:solidFill>
              </a:rPr>
              <a:t> </a:t>
            </a:r>
            <a:endParaRPr dirty="0">
              <a:solidFill>
                <a:schemeClr val="tx1"/>
              </a:solidFill>
            </a:endParaRPr>
          </a:p>
        </p:txBody>
      </p:sp>
      <p:pic>
        <p:nvPicPr>
          <p:cNvPr id="261" name="image12.png"/>
          <p:cNvPicPr>
            <a:picLocks noChangeAspect="1"/>
          </p:cNvPicPr>
          <p:nvPr/>
        </p:nvPicPr>
        <p:blipFill>
          <a:blip r:embed="rId2"/>
          <a:stretch>
            <a:fillRect/>
          </a:stretch>
        </p:blipFill>
        <p:spPr>
          <a:xfrm>
            <a:off x="1556265" y="848302"/>
            <a:ext cx="8273535" cy="3999024"/>
          </a:xfrm>
          <a:prstGeom prst="rect">
            <a:avLst/>
          </a:prstGeom>
          <a:ln w="12700">
            <a:miter lim="400000"/>
          </a:ln>
        </p:spPr>
      </p:pic>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Shape 263"/>
          <p:cNvSpPr>
            <a:spLocks noGrp="1"/>
          </p:cNvSpPr>
          <p:nvPr>
            <p:ph type="body" sz="quarter" idx="1"/>
          </p:nvPr>
        </p:nvSpPr>
        <p:spPr>
          <a:xfrm>
            <a:off x="2572278" y="4777380"/>
            <a:ext cx="8930749" cy="860401"/>
          </a:xfrm>
          <a:prstGeom prst="rect">
            <a:avLst/>
          </a:prstGeom>
        </p:spPr>
        <p:txBody>
          <a:bodyPr>
            <a:noAutofit/>
          </a:bodyPr>
          <a:lstStyle/>
          <a:p>
            <a:r>
              <a:rPr lang="en-GB" dirty="0" smtClean="0"/>
              <a:t>Respondents were asked to report whether or not their job description at </a:t>
            </a:r>
            <a:r>
              <a:rPr lang="en-GB" dirty="0" err="1" smtClean="0"/>
              <a:t>Coastside</a:t>
            </a:r>
            <a:r>
              <a:rPr lang="en-GB" dirty="0" smtClean="0"/>
              <a:t> Hope are consistent with what they do. </a:t>
            </a:r>
            <a:r>
              <a:rPr lang="en-GB" dirty="0" smtClean="0"/>
              <a:t>Majority of them(77%) agreed that their job description and what they do are consistent while 15.3% disagreed. Also, 7.7% of respondents somewhat agreed with the statement which is to say that though not sure, their job description and what they do are consistent.     </a:t>
            </a:r>
            <a:endParaRPr dirty="0"/>
          </a:p>
        </p:txBody>
      </p:sp>
      <p:pic>
        <p:nvPicPr>
          <p:cNvPr id="264" name="image13.png"/>
          <p:cNvPicPr>
            <a:picLocks noChangeAspect="1"/>
          </p:cNvPicPr>
          <p:nvPr/>
        </p:nvPicPr>
        <p:blipFill>
          <a:blip r:embed="rId2"/>
          <a:stretch>
            <a:fillRect/>
          </a:stretch>
        </p:blipFill>
        <p:spPr>
          <a:xfrm>
            <a:off x="1697497" y="365639"/>
            <a:ext cx="8284703" cy="4151578"/>
          </a:xfrm>
          <a:prstGeom prst="rect">
            <a:avLst/>
          </a:prstGeom>
          <a:ln w="12700">
            <a:miter lim="400000"/>
          </a:ln>
        </p:spPr>
      </p:pic>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Shape 266"/>
          <p:cNvSpPr>
            <a:spLocks noGrp="1"/>
          </p:cNvSpPr>
          <p:nvPr>
            <p:ph type="body" sz="quarter" idx="1"/>
          </p:nvPr>
        </p:nvSpPr>
        <p:spPr>
          <a:xfrm>
            <a:off x="2572278" y="4777380"/>
            <a:ext cx="8930749" cy="860401"/>
          </a:xfrm>
          <a:prstGeom prst="rect">
            <a:avLst/>
          </a:prstGeom>
        </p:spPr>
        <p:txBody>
          <a:bodyPr>
            <a:noAutofit/>
          </a:bodyPr>
          <a:lstStyle/>
          <a:p>
            <a:r>
              <a:rPr lang="en-GB" dirty="0" smtClean="0"/>
              <a:t>Respondents were asked to report whether or not they were doing work outside their job description at </a:t>
            </a:r>
            <a:r>
              <a:rPr lang="en-GB" dirty="0" err="1" smtClean="0"/>
              <a:t>Coastside</a:t>
            </a:r>
            <a:r>
              <a:rPr lang="en-GB" dirty="0" smtClean="0"/>
              <a:t> Hope. The results indicates that 61.5% of the respondents were not doing any work outside their job descriptions while 23.0% agreed with the statement. </a:t>
            </a:r>
            <a:r>
              <a:rPr lang="en-GB" dirty="0" smtClean="0"/>
              <a:t>7.7% of the respondents somewhat agreed while the remaining 7.7% somewhat disagreed. </a:t>
            </a:r>
            <a:endParaRPr dirty="0"/>
          </a:p>
        </p:txBody>
      </p:sp>
      <p:pic>
        <p:nvPicPr>
          <p:cNvPr id="267" name="image14.png"/>
          <p:cNvPicPr>
            <a:picLocks noChangeAspect="1"/>
          </p:cNvPicPr>
          <p:nvPr/>
        </p:nvPicPr>
        <p:blipFill>
          <a:blip r:embed="rId2"/>
          <a:stretch>
            <a:fillRect/>
          </a:stretch>
        </p:blipFill>
        <p:spPr>
          <a:xfrm>
            <a:off x="1593861" y="411360"/>
            <a:ext cx="8281659" cy="4064065"/>
          </a:xfrm>
          <a:prstGeom prst="rect">
            <a:avLst/>
          </a:prstGeom>
          <a:ln w="12700">
            <a:miter lim="400000"/>
          </a:ln>
        </p:spPr>
      </p:pic>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Shape 269"/>
          <p:cNvSpPr>
            <a:spLocks noGrp="1"/>
          </p:cNvSpPr>
          <p:nvPr>
            <p:ph type="body" sz="quarter" idx="1"/>
          </p:nvPr>
        </p:nvSpPr>
        <p:spPr>
          <a:xfrm>
            <a:off x="2572278" y="4777380"/>
            <a:ext cx="8930749" cy="860401"/>
          </a:xfrm>
          <a:prstGeom prst="rect">
            <a:avLst/>
          </a:prstGeom>
        </p:spPr>
        <p:txBody>
          <a:bodyPr>
            <a:noAutofit/>
          </a:bodyPr>
          <a:lstStyle/>
          <a:p>
            <a:r>
              <a:rPr lang="en-GB" dirty="0" smtClean="0"/>
              <a:t>Respondents were asked to report to what extent they are satisfied with the work they do. The results indicate that 92.3% were satisfied while 7.7% of respondents reported that they were </a:t>
            </a:r>
            <a:r>
              <a:rPr lang="en-GB" dirty="0" smtClean="0"/>
              <a:t>unsatisfied. </a:t>
            </a:r>
            <a:r>
              <a:rPr lang="en-GB" dirty="0" smtClean="0"/>
              <a:t>  </a:t>
            </a:r>
            <a:endParaRPr dirty="0"/>
          </a:p>
        </p:txBody>
      </p:sp>
      <p:pic>
        <p:nvPicPr>
          <p:cNvPr id="270" name="image15.png"/>
          <p:cNvPicPr>
            <a:picLocks noChangeAspect="1"/>
          </p:cNvPicPr>
          <p:nvPr/>
        </p:nvPicPr>
        <p:blipFill>
          <a:blip r:embed="rId2"/>
          <a:stretch>
            <a:fillRect/>
          </a:stretch>
        </p:blipFill>
        <p:spPr>
          <a:xfrm>
            <a:off x="1416038" y="431681"/>
            <a:ext cx="8930749" cy="4010817"/>
          </a:xfrm>
          <a:prstGeom prst="rect">
            <a:avLst/>
          </a:prstGeom>
          <a:ln w="12700">
            <a:miter lim="400000"/>
          </a:ln>
        </p:spPr>
      </p:pic>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Shape 272"/>
          <p:cNvSpPr>
            <a:spLocks noGrp="1"/>
          </p:cNvSpPr>
          <p:nvPr>
            <p:ph type="body" sz="quarter" idx="1"/>
          </p:nvPr>
        </p:nvSpPr>
        <p:spPr>
          <a:xfrm>
            <a:off x="2572278" y="4777380"/>
            <a:ext cx="8930749" cy="860401"/>
          </a:xfrm>
          <a:prstGeom prst="rect">
            <a:avLst/>
          </a:prstGeom>
        </p:spPr>
        <p:txBody>
          <a:bodyPr>
            <a:noAutofit/>
          </a:bodyPr>
          <a:lstStyle/>
          <a:p>
            <a:r>
              <a:rPr lang="en-GB" dirty="0" smtClean="0"/>
              <a:t>Respondents were asked to report the extent to which they are satisfied with the value they provide to the communit</a:t>
            </a:r>
            <a:r>
              <a:rPr lang="en-GB" dirty="0" smtClean="0"/>
              <a:t>y. All of the respondents (100%) reported that they are satisfied with the value they provide.  </a:t>
            </a:r>
            <a:endParaRPr dirty="0"/>
          </a:p>
        </p:txBody>
      </p:sp>
      <p:pic>
        <p:nvPicPr>
          <p:cNvPr id="273" name="image16.png"/>
          <p:cNvPicPr>
            <a:picLocks noChangeAspect="1"/>
          </p:cNvPicPr>
          <p:nvPr/>
        </p:nvPicPr>
        <p:blipFill>
          <a:blip r:embed="rId2"/>
          <a:stretch>
            <a:fillRect/>
          </a:stretch>
        </p:blipFill>
        <p:spPr>
          <a:xfrm>
            <a:off x="1649715" y="482481"/>
            <a:ext cx="8347726" cy="3693684"/>
          </a:xfrm>
          <a:prstGeom prst="rect">
            <a:avLst/>
          </a:prstGeom>
          <a:ln w="12700">
            <a:miter lim="400000"/>
          </a:ln>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Shape 275"/>
          <p:cNvSpPr>
            <a:spLocks noGrp="1"/>
          </p:cNvSpPr>
          <p:nvPr>
            <p:ph type="body" sz="quarter" idx="1"/>
          </p:nvPr>
        </p:nvSpPr>
        <p:spPr>
          <a:xfrm>
            <a:off x="2572278" y="4777380"/>
            <a:ext cx="8930749" cy="860401"/>
          </a:xfrm>
          <a:prstGeom prst="rect">
            <a:avLst/>
          </a:prstGeom>
        </p:spPr>
        <p:txBody>
          <a:bodyPr>
            <a:noAutofit/>
          </a:bodyPr>
          <a:lstStyle/>
          <a:p>
            <a:r>
              <a:rPr lang="en-GB" dirty="0" smtClean="0"/>
              <a:t>Respondents were asked to report to what extent they are likely to recommend working at </a:t>
            </a:r>
            <a:r>
              <a:rPr lang="en-GB" dirty="0" err="1" smtClean="0"/>
              <a:t>Coastside</a:t>
            </a:r>
            <a:r>
              <a:rPr lang="en-GB" dirty="0" smtClean="0"/>
              <a:t> Hope. Results indicate that 92.3% of the respondents reported that they are more likely to recommend working there while 7.7% reported that they are less likely to recommend. </a:t>
            </a:r>
            <a:endParaRPr dirty="0"/>
          </a:p>
        </p:txBody>
      </p:sp>
      <p:pic>
        <p:nvPicPr>
          <p:cNvPr id="276" name="image17.png"/>
          <p:cNvPicPr>
            <a:picLocks noChangeAspect="1"/>
          </p:cNvPicPr>
          <p:nvPr/>
        </p:nvPicPr>
        <p:blipFill>
          <a:blip r:embed="rId2"/>
          <a:stretch>
            <a:fillRect/>
          </a:stretch>
        </p:blipFill>
        <p:spPr>
          <a:xfrm>
            <a:off x="1703190" y="350400"/>
            <a:ext cx="8080890" cy="4155888"/>
          </a:xfrm>
          <a:prstGeom prst="rect">
            <a:avLst/>
          </a:prstGeom>
          <a:ln w="12700">
            <a:miter lim="400000"/>
          </a:ln>
        </p:spPr>
      </p:pic>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Shape 278"/>
          <p:cNvSpPr>
            <a:spLocks noGrp="1"/>
          </p:cNvSpPr>
          <p:nvPr>
            <p:ph type="body" sz="quarter" idx="1"/>
          </p:nvPr>
        </p:nvSpPr>
        <p:spPr>
          <a:xfrm>
            <a:off x="2572278" y="4777380"/>
            <a:ext cx="8930749" cy="860401"/>
          </a:xfrm>
          <a:prstGeom prst="rect">
            <a:avLst/>
          </a:prstGeom>
        </p:spPr>
        <p:txBody>
          <a:bodyPr>
            <a:noAutofit/>
          </a:bodyPr>
          <a:lstStyle/>
          <a:p>
            <a:r>
              <a:rPr lang="en-GB" dirty="0" smtClean="0"/>
              <a:t>Respondents were asked to report how likely they are to recommend volunteering at </a:t>
            </a:r>
            <a:r>
              <a:rPr lang="en-GB" dirty="0" err="1" smtClean="0"/>
              <a:t>Coastside</a:t>
            </a:r>
            <a:r>
              <a:rPr lang="en-GB" dirty="0" smtClean="0"/>
              <a:t> Hope. Results indicated that all of them (100%) are likely to recommend. </a:t>
            </a:r>
            <a:endParaRPr dirty="0"/>
          </a:p>
        </p:txBody>
      </p:sp>
      <p:pic>
        <p:nvPicPr>
          <p:cNvPr id="279" name="image18.png"/>
          <p:cNvPicPr>
            <a:picLocks noChangeAspect="1"/>
          </p:cNvPicPr>
          <p:nvPr/>
        </p:nvPicPr>
        <p:blipFill>
          <a:blip r:embed="rId2"/>
          <a:stretch>
            <a:fillRect/>
          </a:stretch>
        </p:blipFill>
        <p:spPr>
          <a:xfrm>
            <a:off x="1563394" y="335161"/>
            <a:ext cx="8144486" cy="4227242"/>
          </a:xfrm>
          <a:prstGeom prst="rect">
            <a:avLst/>
          </a:prstGeom>
          <a:ln w="12700">
            <a:miter lim="400000"/>
          </a:ln>
        </p:spPr>
      </p:pic>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 name="Shape 281"/>
          <p:cNvSpPr>
            <a:spLocks noGrp="1"/>
          </p:cNvSpPr>
          <p:nvPr>
            <p:ph type="body" sz="quarter" idx="1"/>
          </p:nvPr>
        </p:nvSpPr>
        <p:spPr>
          <a:xfrm>
            <a:off x="2572278" y="4777380"/>
            <a:ext cx="8930749" cy="860401"/>
          </a:xfrm>
          <a:prstGeom prst="rect">
            <a:avLst/>
          </a:prstGeom>
        </p:spPr>
        <p:txBody>
          <a:bodyPr>
            <a:noAutofit/>
          </a:bodyPr>
          <a:lstStyle/>
          <a:p>
            <a:r>
              <a:rPr lang="en-GB" dirty="0" smtClean="0"/>
              <a:t>Respondents were asked to report how likely they are to continue working or volunteering at </a:t>
            </a:r>
            <a:r>
              <a:rPr lang="en-GB" dirty="0" err="1" smtClean="0"/>
              <a:t>Coastside</a:t>
            </a:r>
            <a:r>
              <a:rPr lang="en-GB" dirty="0" smtClean="0"/>
              <a:t> Hope. All of them(100%) reported that they are more likely to continue working or volunteering at </a:t>
            </a:r>
            <a:r>
              <a:rPr lang="en-GB" dirty="0" err="1" smtClean="0"/>
              <a:t>Coastside</a:t>
            </a:r>
            <a:r>
              <a:rPr lang="en-GB" dirty="0" smtClean="0"/>
              <a:t> Hope. These </a:t>
            </a:r>
            <a:r>
              <a:rPr lang="en-GB" dirty="0" smtClean="0"/>
              <a:t>results </a:t>
            </a:r>
            <a:r>
              <a:rPr lang="en-GB" dirty="0"/>
              <a:t>clearly indicate that the organization had been fostering a happy working </a:t>
            </a:r>
            <a:r>
              <a:rPr lang="en-GB" dirty="0" smtClean="0"/>
              <a:t>environment and, therefore, majority of its employees are satisfied.  </a:t>
            </a:r>
            <a:endParaRPr dirty="0"/>
          </a:p>
        </p:txBody>
      </p:sp>
      <p:pic>
        <p:nvPicPr>
          <p:cNvPr id="282" name="image19.png"/>
          <p:cNvPicPr>
            <a:picLocks noChangeAspect="1"/>
          </p:cNvPicPr>
          <p:nvPr/>
        </p:nvPicPr>
        <p:blipFill>
          <a:blip r:embed="rId2"/>
          <a:stretch>
            <a:fillRect/>
          </a:stretch>
        </p:blipFill>
        <p:spPr>
          <a:xfrm>
            <a:off x="1623934" y="240089"/>
            <a:ext cx="8617347" cy="4366899"/>
          </a:xfrm>
          <a:prstGeom prst="rect">
            <a:avLst/>
          </a:prstGeom>
          <a:ln w="12700">
            <a:miter lim="400000"/>
          </a:ln>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4" name="Table 284"/>
          <p:cNvGraphicFramePr/>
          <p:nvPr/>
        </p:nvGraphicFramePr>
        <p:xfrm>
          <a:off x="1350841" y="-393156"/>
          <a:ext cx="12191998" cy="6857993"/>
        </p:xfrm>
        <a:graphic>
          <a:graphicData uri="http://schemas.openxmlformats.org/drawingml/2006/table">
            <a:tbl>
              <a:tblPr firstRow="1" firstCol="1" bandRow="1">
                <a:tableStyleId>{4C3C2611-4C71-4FC5-86AE-919BDF0F9419}</a:tableStyleId>
              </a:tblPr>
              <a:tblGrid>
                <a:gridCol w="2784309">
                  <a:extLst>
                    <a:ext uri="{9D8B030D-6E8A-4147-A177-3AD203B41FA5}">
                      <a16:colId xmlns:a16="http://schemas.microsoft.com/office/drawing/2014/main" val="20000"/>
                    </a:ext>
                  </a:extLst>
                </a:gridCol>
                <a:gridCol w="498455">
                  <a:extLst>
                    <a:ext uri="{9D8B030D-6E8A-4147-A177-3AD203B41FA5}">
                      <a16:colId xmlns:a16="http://schemas.microsoft.com/office/drawing/2014/main" val="20001"/>
                    </a:ext>
                  </a:extLst>
                </a:gridCol>
                <a:gridCol w="596309">
                  <a:extLst>
                    <a:ext uri="{9D8B030D-6E8A-4147-A177-3AD203B41FA5}">
                      <a16:colId xmlns:a16="http://schemas.microsoft.com/office/drawing/2014/main" val="20002"/>
                    </a:ext>
                  </a:extLst>
                </a:gridCol>
                <a:gridCol w="803759">
                  <a:extLst>
                    <a:ext uri="{9D8B030D-6E8A-4147-A177-3AD203B41FA5}">
                      <a16:colId xmlns:a16="http://schemas.microsoft.com/office/drawing/2014/main" val="20003"/>
                    </a:ext>
                  </a:extLst>
                </a:gridCol>
                <a:gridCol w="619793">
                  <a:extLst>
                    <a:ext uri="{9D8B030D-6E8A-4147-A177-3AD203B41FA5}">
                      <a16:colId xmlns:a16="http://schemas.microsoft.com/office/drawing/2014/main" val="20004"/>
                    </a:ext>
                  </a:extLst>
                </a:gridCol>
                <a:gridCol w="776358">
                  <a:extLst>
                    <a:ext uri="{9D8B030D-6E8A-4147-A177-3AD203B41FA5}">
                      <a16:colId xmlns:a16="http://schemas.microsoft.com/office/drawing/2014/main" val="20005"/>
                    </a:ext>
                  </a:extLst>
                </a:gridCol>
                <a:gridCol w="568910">
                  <a:extLst>
                    <a:ext uri="{9D8B030D-6E8A-4147-A177-3AD203B41FA5}">
                      <a16:colId xmlns:a16="http://schemas.microsoft.com/office/drawing/2014/main" val="20006"/>
                    </a:ext>
                  </a:extLst>
                </a:gridCol>
                <a:gridCol w="660239">
                  <a:extLst>
                    <a:ext uri="{9D8B030D-6E8A-4147-A177-3AD203B41FA5}">
                      <a16:colId xmlns:a16="http://schemas.microsoft.com/office/drawing/2014/main" val="20007"/>
                    </a:ext>
                  </a:extLst>
                </a:gridCol>
                <a:gridCol w="712429">
                  <a:extLst>
                    <a:ext uri="{9D8B030D-6E8A-4147-A177-3AD203B41FA5}">
                      <a16:colId xmlns:a16="http://schemas.microsoft.com/office/drawing/2014/main" val="20008"/>
                    </a:ext>
                  </a:extLst>
                </a:gridCol>
                <a:gridCol w="579347">
                  <a:extLst>
                    <a:ext uri="{9D8B030D-6E8A-4147-A177-3AD203B41FA5}">
                      <a16:colId xmlns:a16="http://schemas.microsoft.com/office/drawing/2014/main" val="20009"/>
                    </a:ext>
                  </a:extLst>
                </a:gridCol>
                <a:gridCol w="1156030">
                  <a:extLst>
                    <a:ext uri="{9D8B030D-6E8A-4147-A177-3AD203B41FA5}">
                      <a16:colId xmlns:a16="http://schemas.microsoft.com/office/drawing/2014/main" val="20010"/>
                    </a:ext>
                  </a:extLst>
                </a:gridCol>
                <a:gridCol w="707210">
                  <a:extLst>
                    <a:ext uri="{9D8B030D-6E8A-4147-A177-3AD203B41FA5}">
                      <a16:colId xmlns:a16="http://schemas.microsoft.com/office/drawing/2014/main" val="20011"/>
                    </a:ext>
                  </a:extLst>
                </a:gridCol>
                <a:gridCol w="891171">
                  <a:extLst>
                    <a:ext uri="{9D8B030D-6E8A-4147-A177-3AD203B41FA5}">
                      <a16:colId xmlns:a16="http://schemas.microsoft.com/office/drawing/2014/main" val="20012"/>
                    </a:ext>
                  </a:extLst>
                </a:gridCol>
                <a:gridCol w="837679">
                  <a:extLst>
                    <a:ext uri="{9D8B030D-6E8A-4147-A177-3AD203B41FA5}">
                      <a16:colId xmlns:a16="http://schemas.microsoft.com/office/drawing/2014/main" val="20013"/>
                    </a:ext>
                  </a:extLst>
                </a:gridCol>
              </a:tblGrid>
              <a:tr h="1784007">
                <a:tc>
                  <a:txBody>
                    <a:bodyPr/>
                    <a:lstStyle/>
                    <a:p>
                      <a:pPr algn="ctr">
                        <a:defRPr sz="1800" b="0">
                          <a:solidFill>
                            <a:srgbClr val="000000"/>
                          </a:solidFill>
                        </a:defRPr>
                      </a:pPr>
                      <a:r>
                        <a:rPr sz="900">
                          <a:solidFill>
                            <a:srgbClr val="FFFFFF"/>
                          </a:solidFill>
                        </a:rPr>
                        <a:t> </a:t>
                      </a:r>
                    </a:p>
                  </a:txBody>
                  <a:tcPr marL="0" marR="0" marT="0" marB="0" anchor="b" horzOverflow="overflow"/>
                </a:tc>
                <a:tc>
                  <a:txBody>
                    <a:bodyPr/>
                    <a:lstStyle/>
                    <a:p>
                      <a:pPr algn="ctr">
                        <a:defRPr sz="1800" b="0">
                          <a:solidFill>
                            <a:srgbClr val="000000"/>
                          </a:solidFill>
                        </a:defRPr>
                      </a:pPr>
                      <a:r>
                        <a:rPr sz="900">
                          <a:solidFill>
                            <a:srgbClr val="FFFFFF"/>
                          </a:solidFill>
                        </a:rPr>
                        <a:t>Staff</a:t>
                      </a:r>
                    </a:p>
                  </a:txBody>
                  <a:tcPr marL="0" marR="0" marT="0" marB="0" anchor="b" horzOverflow="overflow"/>
                </a:tc>
                <a:tc>
                  <a:txBody>
                    <a:bodyPr/>
                    <a:lstStyle/>
                    <a:p>
                      <a:pPr algn="ctr">
                        <a:defRPr sz="1800" b="0">
                          <a:solidFill>
                            <a:srgbClr val="000000"/>
                          </a:solidFill>
                        </a:defRPr>
                      </a:pPr>
                      <a:r>
                        <a:rPr sz="900">
                          <a:solidFill>
                            <a:srgbClr val="FFFFFF"/>
                          </a:solidFill>
                        </a:rPr>
                        <a:t>Volunteer</a:t>
                      </a:r>
                    </a:p>
                  </a:txBody>
                  <a:tcPr marL="0" marR="0" marT="0" marB="0" anchor="b" horzOverflow="overflow"/>
                </a:tc>
                <a:tc>
                  <a:txBody>
                    <a:bodyPr/>
                    <a:lstStyle/>
                    <a:p>
                      <a:pPr algn="ctr">
                        <a:defRPr sz="1800" b="0">
                          <a:solidFill>
                            <a:srgbClr val="000000"/>
                          </a:solidFill>
                        </a:defRPr>
                      </a:pPr>
                      <a:r>
                        <a:rPr sz="900">
                          <a:solidFill>
                            <a:srgbClr val="FFFFFF"/>
                          </a:solidFill>
                        </a:rPr>
                        <a:t>When I began working, I received a job description.</a:t>
                      </a:r>
                    </a:p>
                  </a:txBody>
                  <a:tcPr marL="0" marR="0" marT="0" marB="0" anchor="b" horzOverflow="overflow"/>
                </a:tc>
                <a:tc>
                  <a:txBody>
                    <a:bodyPr/>
                    <a:lstStyle/>
                    <a:p>
                      <a:pPr algn="ctr">
                        <a:defRPr sz="1800" b="0">
                          <a:solidFill>
                            <a:srgbClr val="000000"/>
                          </a:solidFill>
                        </a:defRPr>
                      </a:pPr>
                      <a:r>
                        <a:rPr sz="900">
                          <a:solidFill>
                            <a:srgbClr val="FFFFFF"/>
                          </a:solidFill>
                        </a:rPr>
                        <a:t>My role at Coastside Hope has changed.</a:t>
                      </a:r>
                    </a:p>
                  </a:txBody>
                  <a:tcPr marL="0" marR="0" marT="0" marB="0" anchor="b" horzOverflow="overflow"/>
                </a:tc>
                <a:tc>
                  <a:txBody>
                    <a:bodyPr/>
                    <a:lstStyle/>
                    <a:p>
                      <a:pPr algn="ctr">
                        <a:defRPr sz="1800" b="0">
                          <a:solidFill>
                            <a:srgbClr val="000000"/>
                          </a:solidFill>
                        </a:defRPr>
                      </a:pPr>
                      <a:r>
                        <a:rPr sz="900">
                          <a:solidFill>
                            <a:srgbClr val="FFFFFF"/>
                          </a:solidFill>
                        </a:rPr>
                        <a:t>I received a new job description each time my role  changed.</a:t>
                      </a:r>
                    </a:p>
                  </a:txBody>
                  <a:tcPr marL="0" marR="0" marT="0" marB="0" anchor="b" horzOverflow="overflow"/>
                </a:tc>
                <a:tc>
                  <a:txBody>
                    <a:bodyPr/>
                    <a:lstStyle/>
                    <a:p>
                      <a:pPr algn="ctr">
                        <a:defRPr sz="1800" b="0">
                          <a:solidFill>
                            <a:srgbClr val="000000"/>
                          </a:solidFill>
                        </a:defRPr>
                      </a:pPr>
                      <a:r>
                        <a:rPr sz="900">
                          <a:solidFill>
                            <a:srgbClr val="FFFFFF"/>
                          </a:solidFill>
                        </a:rPr>
                        <a:t>I have enough time to finish my work.</a:t>
                      </a:r>
                    </a:p>
                  </a:txBody>
                  <a:tcPr marL="0" marR="0" marT="0" marB="0" anchor="b" horzOverflow="overflow"/>
                </a:tc>
                <a:tc>
                  <a:txBody>
                    <a:bodyPr/>
                    <a:lstStyle/>
                    <a:p>
                      <a:pPr algn="ctr">
                        <a:defRPr sz="1800" b="0">
                          <a:solidFill>
                            <a:srgbClr val="000000"/>
                          </a:solidFill>
                        </a:defRPr>
                      </a:pPr>
                      <a:r>
                        <a:rPr sz="900">
                          <a:solidFill>
                            <a:srgbClr val="FFFFFF"/>
                          </a:solidFill>
                        </a:rPr>
                        <a:t>My job description and what I do are consistent.</a:t>
                      </a:r>
                    </a:p>
                  </a:txBody>
                  <a:tcPr marL="0" marR="0" marT="0" marB="0" anchor="b" horzOverflow="overflow"/>
                </a:tc>
                <a:tc>
                  <a:txBody>
                    <a:bodyPr/>
                    <a:lstStyle/>
                    <a:p>
                      <a:pPr algn="ctr">
                        <a:defRPr sz="1800" b="0">
                          <a:solidFill>
                            <a:srgbClr val="000000"/>
                          </a:solidFill>
                        </a:defRPr>
                      </a:pPr>
                      <a:r>
                        <a:rPr sz="900">
                          <a:solidFill>
                            <a:srgbClr val="FFFFFF"/>
                          </a:solidFill>
                        </a:rPr>
                        <a:t>I am doing work outside of my job description .</a:t>
                      </a:r>
                    </a:p>
                  </a:txBody>
                  <a:tcPr marL="0" marR="0" marT="0" marB="0" anchor="b" horzOverflow="overflow"/>
                </a:tc>
                <a:tc>
                  <a:txBody>
                    <a:bodyPr/>
                    <a:lstStyle/>
                    <a:p>
                      <a:pPr algn="ctr">
                        <a:defRPr sz="1800" b="0">
                          <a:solidFill>
                            <a:srgbClr val="000000"/>
                          </a:solidFill>
                        </a:defRPr>
                      </a:pPr>
                      <a:r>
                        <a:rPr sz="900">
                          <a:solidFill>
                            <a:srgbClr val="FFFFFF"/>
                          </a:solidFill>
                        </a:rPr>
                        <a:t>I am satisfied with the work that I do.</a:t>
                      </a:r>
                    </a:p>
                  </a:txBody>
                  <a:tcPr marL="0" marR="0" marT="0" marB="0" anchor="b" horzOverflow="overflow"/>
                </a:tc>
                <a:tc>
                  <a:txBody>
                    <a:bodyPr/>
                    <a:lstStyle/>
                    <a:p>
                      <a:pPr algn="ctr">
                        <a:defRPr sz="1800" b="0">
                          <a:solidFill>
                            <a:srgbClr val="000000"/>
                          </a:solidFill>
                        </a:defRPr>
                      </a:pPr>
                      <a:r>
                        <a:rPr sz="900">
                          <a:solidFill>
                            <a:srgbClr val="FFFFFF"/>
                          </a:solidFill>
                        </a:rPr>
                        <a:t>I am satisfied with the value that I provide to the community by working with Coastside Hope.</a:t>
                      </a:r>
                    </a:p>
                  </a:txBody>
                  <a:tcPr marL="0" marR="0" marT="0" marB="0" anchor="b" horzOverflow="overflow"/>
                </a:tc>
                <a:tc>
                  <a:txBody>
                    <a:bodyPr/>
                    <a:lstStyle/>
                    <a:p>
                      <a:pPr algn="ctr">
                        <a:defRPr sz="1800" b="0">
                          <a:solidFill>
                            <a:srgbClr val="000000"/>
                          </a:solidFill>
                        </a:defRPr>
                      </a:pPr>
                      <a:r>
                        <a:rPr sz="900">
                          <a:solidFill>
                            <a:srgbClr val="FFFFFF"/>
                          </a:solidFill>
                        </a:rPr>
                        <a:t>I am likely to recommend working at Coastside Hope</a:t>
                      </a:r>
                    </a:p>
                  </a:txBody>
                  <a:tcPr marL="0" marR="0" marT="0" marB="0" anchor="b" horzOverflow="overflow"/>
                </a:tc>
                <a:tc>
                  <a:txBody>
                    <a:bodyPr/>
                    <a:lstStyle/>
                    <a:p>
                      <a:pPr algn="ctr">
                        <a:defRPr sz="1800" b="0">
                          <a:solidFill>
                            <a:srgbClr val="000000"/>
                          </a:solidFill>
                        </a:defRPr>
                      </a:pPr>
                      <a:r>
                        <a:rPr sz="900">
                          <a:solidFill>
                            <a:srgbClr val="FFFFFF"/>
                          </a:solidFill>
                        </a:rPr>
                        <a:t>I am likely to recommend volunteering at Coastside Hope</a:t>
                      </a:r>
                    </a:p>
                  </a:txBody>
                  <a:tcPr marL="0" marR="0" marT="0" marB="0" anchor="b" horzOverflow="overflow"/>
                </a:tc>
                <a:tc>
                  <a:txBody>
                    <a:bodyPr/>
                    <a:lstStyle/>
                    <a:p>
                      <a:pPr algn="ctr">
                        <a:defRPr sz="1800" b="0">
                          <a:solidFill>
                            <a:srgbClr val="000000"/>
                          </a:solidFill>
                        </a:defRPr>
                      </a:pPr>
                      <a:r>
                        <a:rPr sz="900">
                          <a:solidFill>
                            <a:srgbClr val="FFFFFF"/>
                          </a:solidFill>
                        </a:rPr>
                        <a:t>I am likely to continue working or volunteering at Coastside Hope</a:t>
                      </a:r>
                    </a:p>
                  </a:txBody>
                  <a:tcPr marL="0" marR="0" marT="0" marB="0" anchor="b" horzOverflow="overflow"/>
                </a:tc>
                <a:extLst>
                  <a:ext uri="{0D108BD9-81ED-4DB2-BD59-A6C34878D82A}">
                    <a16:rowId xmlns:a16="http://schemas.microsoft.com/office/drawing/2014/main" val="10000"/>
                  </a:ext>
                </a:extLst>
              </a:tr>
              <a:tr h="277586">
                <a:tc>
                  <a:txBody>
                    <a:bodyPr/>
                    <a:lstStyle/>
                    <a:p>
                      <a:pPr algn="l">
                        <a:defRPr sz="1800" b="0">
                          <a:solidFill>
                            <a:srgbClr val="000000"/>
                          </a:solidFill>
                        </a:defRPr>
                      </a:pPr>
                      <a:r>
                        <a:rPr sz="900">
                          <a:solidFill>
                            <a:srgbClr val="FFFFFF"/>
                          </a:solidFill>
                        </a:rPr>
                        <a:t>Staff</a:t>
                      </a:r>
                    </a:p>
                  </a:txBody>
                  <a:tcPr marL="0" marR="0" marT="0" marB="0" anchor="b" horzOverflow="overflow"/>
                </a:tc>
                <a:tc>
                  <a:txBody>
                    <a:bodyPr/>
                    <a:lstStyle/>
                    <a:p>
                      <a:pPr>
                        <a:defRPr sz="1800"/>
                      </a:pPr>
                      <a:r>
                        <a:rPr sz="900"/>
                        <a:t>1.00</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extLst>
                  <a:ext uri="{0D108BD9-81ED-4DB2-BD59-A6C34878D82A}">
                    <a16:rowId xmlns:a16="http://schemas.microsoft.com/office/drawing/2014/main" val="10001"/>
                  </a:ext>
                </a:extLst>
              </a:tr>
              <a:tr h="277586">
                <a:tc>
                  <a:txBody>
                    <a:bodyPr/>
                    <a:lstStyle/>
                    <a:p>
                      <a:pPr algn="l">
                        <a:defRPr sz="1800" b="0">
                          <a:solidFill>
                            <a:srgbClr val="000000"/>
                          </a:solidFill>
                        </a:defRPr>
                      </a:pPr>
                      <a:r>
                        <a:rPr sz="900">
                          <a:solidFill>
                            <a:srgbClr val="FFFFFF"/>
                          </a:solidFill>
                        </a:rPr>
                        <a:t>Volunteer</a:t>
                      </a:r>
                    </a:p>
                  </a:txBody>
                  <a:tcPr marL="0" marR="0" marT="0" marB="0" anchor="b" horzOverflow="overflow"/>
                </a:tc>
                <a:tc>
                  <a:txBody>
                    <a:bodyPr/>
                    <a:lstStyle/>
                    <a:p>
                      <a:pPr>
                        <a:defRPr sz="1800"/>
                      </a:pPr>
                      <a:r>
                        <a:rPr sz="900"/>
                        <a:t>-1.00</a:t>
                      </a:r>
                    </a:p>
                  </a:txBody>
                  <a:tcPr marL="0" marR="0" marT="0" marB="0" anchor="b" horzOverflow="overflow"/>
                </a:tc>
                <a:tc>
                  <a:txBody>
                    <a:bodyPr/>
                    <a:lstStyle/>
                    <a:p>
                      <a:pPr>
                        <a:defRPr sz="1800"/>
                      </a:pPr>
                      <a:r>
                        <a:rPr sz="900"/>
                        <a:t>1.00</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extLst>
                  <a:ext uri="{0D108BD9-81ED-4DB2-BD59-A6C34878D82A}">
                    <a16:rowId xmlns:a16="http://schemas.microsoft.com/office/drawing/2014/main" val="10002"/>
                  </a:ext>
                </a:extLst>
              </a:tr>
              <a:tr h="509715">
                <a:tc>
                  <a:txBody>
                    <a:bodyPr/>
                    <a:lstStyle/>
                    <a:p>
                      <a:pPr algn="l">
                        <a:defRPr sz="1800" b="0">
                          <a:solidFill>
                            <a:srgbClr val="000000"/>
                          </a:solidFill>
                        </a:defRPr>
                      </a:pPr>
                      <a:r>
                        <a:rPr sz="900">
                          <a:solidFill>
                            <a:srgbClr val="FFFFFF"/>
                          </a:solidFill>
                        </a:rPr>
                        <a:t>When I began working, I received a job description.</a:t>
                      </a:r>
                    </a:p>
                  </a:txBody>
                  <a:tcPr marL="0" marR="0" marT="0" marB="0" anchor="b" horzOverflow="overflow"/>
                </a:tc>
                <a:tc>
                  <a:txBody>
                    <a:bodyPr/>
                    <a:lstStyle/>
                    <a:p>
                      <a:pPr>
                        <a:defRPr sz="1800"/>
                      </a:pPr>
                      <a:r>
                        <a:rPr sz="900"/>
                        <a:t>-0.28</a:t>
                      </a:r>
                    </a:p>
                  </a:txBody>
                  <a:tcPr marL="0" marR="0" marT="0" marB="0" anchor="b" horzOverflow="overflow"/>
                </a:tc>
                <a:tc>
                  <a:txBody>
                    <a:bodyPr/>
                    <a:lstStyle/>
                    <a:p>
                      <a:pPr>
                        <a:defRPr sz="1800"/>
                      </a:pPr>
                      <a:r>
                        <a:rPr sz="900"/>
                        <a:t>0.28</a:t>
                      </a:r>
                    </a:p>
                  </a:txBody>
                  <a:tcPr marL="0" marR="0" marT="0" marB="0" anchor="b" horzOverflow="overflow"/>
                </a:tc>
                <a:tc>
                  <a:txBody>
                    <a:bodyPr/>
                    <a:lstStyle/>
                    <a:p>
                      <a:pPr>
                        <a:defRPr sz="1800"/>
                      </a:pPr>
                      <a:r>
                        <a:rPr sz="900"/>
                        <a:t>1.00</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extLst>
                  <a:ext uri="{0D108BD9-81ED-4DB2-BD59-A6C34878D82A}">
                    <a16:rowId xmlns:a16="http://schemas.microsoft.com/office/drawing/2014/main" val="10003"/>
                  </a:ext>
                </a:extLst>
              </a:tr>
              <a:tr h="277586">
                <a:tc>
                  <a:txBody>
                    <a:bodyPr/>
                    <a:lstStyle/>
                    <a:p>
                      <a:pPr algn="l">
                        <a:defRPr sz="1800" b="0">
                          <a:solidFill>
                            <a:srgbClr val="000000"/>
                          </a:solidFill>
                        </a:defRPr>
                      </a:pPr>
                      <a:r>
                        <a:rPr sz="900">
                          <a:solidFill>
                            <a:srgbClr val="FFFFFF"/>
                          </a:solidFill>
                        </a:rPr>
                        <a:t>My role at Coastside Hope has changed.</a:t>
                      </a:r>
                    </a:p>
                  </a:txBody>
                  <a:tcPr marL="0" marR="0" marT="0" marB="0" anchor="b" horzOverflow="overflow"/>
                </a:tc>
                <a:tc>
                  <a:txBody>
                    <a:bodyPr/>
                    <a:lstStyle/>
                    <a:p>
                      <a:pPr>
                        <a:defRPr sz="1800"/>
                      </a:pPr>
                      <a:r>
                        <a:rPr sz="900"/>
                        <a:t>0.16</a:t>
                      </a:r>
                    </a:p>
                  </a:txBody>
                  <a:tcPr marL="0" marR="0" marT="0" marB="0" anchor="b" horzOverflow="overflow"/>
                </a:tc>
                <a:tc>
                  <a:txBody>
                    <a:bodyPr/>
                    <a:lstStyle/>
                    <a:p>
                      <a:pPr>
                        <a:defRPr sz="1800"/>
                      </a:pPr>
                      <a:r>
                        <a:rPr sz="900"/>
                        <a:t>-0.16</a:t>
                      </a:r>
                    </a:p>
                  </a:txBody>
                  <a:tcPr marL="0" marR="0" marT="0" marB="0" anchor="b" horzOverflow="overflow"/>
                </a:tc>
                <a:tc>
                  <a:txBody>
                    <a:bodyPr/>
                    <a:lstStyle/>
                    <a:p>
                      <a:pPr>
                        <a:defRPr sz="1800"/>
                      </a:pPr>
                      <a:r>
                        <a:rPr sz="900"/>
                        <a:t>-0.56</a:t>
                      </a:r>
                    </a:p>
                  </a:txBody>
                  <a:tcPr marL="0" marR="0" marT="0" marB="0" anchor="b" horzOverflow="overflow"/>
                </a:tc>
                <a:tc>
                  <a:txBody>
                    <a:bodyPr/>
                    <a:lstStyle/>
                    <a:p>
                      <a:pPr>
                        <a:defRPr sz="1800"/>
                      </a:pPr>
                      <a:r>
                        <a:rPr sz="900"/>
                        <a:t>1.00</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extLst>
                  <a:ext uri="{0D108BD9-81ED-4DB2-BD59-A6C34878D82A}">
                    <a16:rowId xmlns:a16="http://schemas.microsoft.com/office/drawing/2014/main" val="10004"/>
                  </a:ext>
                </a:extLst>
              </a:tr>
              <a:tr h="509715">
                <a:tc>
                  <a:txBody>
                    <a:bodyPr/>
                    <a:lstStyle/>
                    <a:p>
                      <a:pPr algn="l">
                        <a:defRPr sz="1800" b="0">
                          <a:solidFill>
                            <a:srgbClr val="000000"/>
                          </a:solidFill>
                        </a:defRPr>
                      </a:pPr>
                      <a:r>
                        <a:rPr sz="900">
                          <a:solidFill>
                            <a:srgbClr val="FFFFFF"/>
                          </a:solidFill>
                        </a:rPr>
                        <a:t>I received a new job description each time my role  changed.</a:t>
                      </a:r>
                    </a:p>
                  </a:txBody>
                  <a:tcPr marL="0" marR="0" marT="0" marB="0" anchor="b" horzOverflow="overflow"/>
                </a:tc>
                <a:tc>
                  <a:txBody>
                    <a:bodyPr/>
                    <a:lstStyle/>
                    <a:p>
                      <a:pPr>
                        <a:defRPr sz="1800"/>
                      </a:pPr>
                      <a:r>
                        <a:rPr sz="900"/>
                        <a:t>-0.25</a:t>
                      </a:r>
                    </a:p>
                  </a:txBody>
                  <a:tcPr marL="0" marR="0" marT="0" marB="0" anchor="b" horzOverflow="overflow"/>
                </a:tc>
                <a:tc>
                  <a:txBody>
                    <a:bodyPr/>
                    <a:lstStyle/>
                    <a:p>
                      <a:pPr>
                        <a:defRPr sz="1800"/>
                      </a:pPr>
                      <a:r>
                        <a:rPr sz="900"/>
                        <a:t>0.25</a:t>
                      </a:r>
                    </a:p>
                  </a:txBody>
                  <a:tcPr marL="0" marR="0" marT="0" marB="0" anchor="b" horzOverflow="overflow"/>
                </a:tc>
                <a:tc>
                  <a:txBody>
                    <a:bodyPr/>
                    <a:lstStyle/>
                    <a:p>
                      <a:pPr>
                        <a:defRPr sz="1800"/>
                      </a:pPr>
                      <a:r>
                        <a:rPr sz="900"/>
                        <a:t>0.50</a:t>
                      </a:r>
                    </a:p>
                  </a:txBody>
                  <a:tcPr marL="0" marR="0" marT="0" marB="0" anchor="b" horzOverflow="overflow"/>
                </a:tc>
                <a:tc>
                  <a:txBody>
                    <a:bodyPr/>
                    <a:lstStyle/>
                    <a:p>
                      <a:pPr>
                        <a:defRPr sz="1800"/>
                      </a:pPr>
                      <a:r>
                        <a:rPr sz="900"/>
                        <a:t>-0.19</a:t>
                      </a:r>
                    </a:p>
                  </a:txBody>
                  <a:tcPr marL="0" marR="0" marT="0" marB="0" anchor="b" horzOverflow="overflow"/>
                </a:tc>
                <a:tc>
                  <a:txBody>
                    <a:bodyPr/>
                    <a:lstStyle/>
                    <a:p>
                      <a:pPr>
                        <a:defRPr sz="1800"/>
                      </a:pPr>
                      <a:r>
                        <a:rPr sz="900"/>
                        <a:t>1.00</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extLst>
                  <a:ext uri="{0D108BD9-81ED-4DB2-BD59-A6C34878D82A}">
                    <a16:rowId xmlns:a16="http://schemas.microsoft.com/office/drawing/2014/main" val="10005"/>
                  </a:ext>
                </a:extLst>
              </a:tr>
              <a:tr h="277586">
                <a:tc>
                  <a:txBody>
                    <a:bodyPr/>
                    <a:lstStyle/>
                    <a:p>
                      <a:pPr algn="l">
                        <a:defRPr sz="1800" b="0">
                          <a:solidFill>
                            <a:srgbClr val="000000"/>
                          </a:solidFill>
                        </a:defRPr>
                      </a:pPr>
                      <a:r>
                        <a:rPr sz="900">
                          <a:solidFill>
                            <a:srgbClr val="FFFFFF"/>
                          </a:solidFill>
                        </a:rPr>
                        <a:t>I have enough time to finish my work.</a:t>
                      </a:r>
                    </a:p>
                  </a:txBody>
                  <a:tcPr marL="0" marR="0" marT="0" marB="0" anchor="b" horzOverflow="overflow"/>
                </a:tc>
                <a:tc>
                  <a:txBody>
                    <a:bodyPr/>
                    <a:lstStyle/>
                    <a:p>
                      <a:pPr>
                        <a:defRPr sz="1800"/>
                      </a:pPr>
                      <a:r>
                        <a:rPr sz="900"/>
                        <a:t>-0.45</a:t>
                      </a:r>
                    </a:p>
                  </a:txBody>
                  <a:tcPr marL="0" marR="0" marT="0" marB="0" anchor="b" horzOverflow="overflow"/>
                </a:tc>
                <a:tc>
                  <a:txBody>
                    <a:bodyPr/>
                    <a:lstStyle/>
                    <a:p>
                      <a:pPr>
                        <a:defRPr sz="1800"/>
                      </a:pPr>
                      <a:r>
                        <a:rPr sz="900"/>
                        <a:t>0.45</a:t>
                      </a:r>
                    </a:p>
                  </a:txBody>
                  <a:tcPr marL="0" marR="0" marT="0" marB="0" anchor="b" horzOverflow="overflow"/>
                </a:tc>
                <a:tc>
                  <a:txBody>
                    <a:bodyPr/>
                    <a:lstStyle/>
                    <a:p>
                      <a:pPr>
                        <a:defRPr sz="1800"/>
                      </a:pPr>
                      <a:r>
                        <a:rPr sz="900"/>
                        <a:t>0.83</a:t>
                      </a:r>
                    </a:p>
                  </a:txBody>
                  <a:tcPr marL="0" marR="0" marT="0" marB="0" anchor="b" horzOverflow="overflow"/>
                </a:tc>
                <a:tc>
                  <a:txBody>
                    <a:bodyPr/>
                    <a:lstStyle/>
                    <a:p>
                      <a:pPr>
                        <a:defRPr sz="1800"/>
                      </a:pPr>
                      <a:r>
                        <a:rPr sz="900"/>
                        <a:t>-0.40</a:t>
                      </a:r>
                    </a:p>
                  </a:txBody>
                  <a:tcPr marL="0" marR="0" marT="0" marB="0" anchor="b" horzOverflow="overflow"/>
                </a:tc>
                <a:tc>
                  <a:txBody>
                    <a:bodyPr/>
                    <a:lstStyle/>
                    <a:p>
                      <a:pPr>
                        <a:defRPr sz="1800"/>
                      </a:pPr>
                      <a:r>
                        <a:rPr sz="900"/>
                        <a:t>0.65</a:t>
                      </a:r>
                    </a:p>
                  </a:txBody>
                  <a:tcPr marL="0" marR="0" marT="0" marB="0" anchor="b" horzOverflow="overflow"/>
                </a:tc>
                <a:tc>
                  <a:txBody>
                    <a:bodyPr/>
                    <a:lstStyle/>
                    <a:p>
                      <a:pPr>
                        <a:defRPr sz="1800"/>
                      </a:pPr>
                      <a:r>
                        <a:rPr sz="900"/>
                        <a:t>1.00</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extLst>
                  <a:ext uri="{0D108BD9-81ED-4DB2-BD59-A6C34878D82A}">
                    <a16:rowId xmlns:a16="http://schemas.microsoft.com/office/drawing/2014/main" val="10006"/>
                  </a:ext>
                </a:extLst>
              </a:tr>
              <a:tr h="313883">
                <a:tc>
                  <a:txBody>
                    <a:bodyPr/>
                    <a:lstStyle/>
                    <a:p>
                      <a:pPr algn="l">
                        <a:defRPr sz="1800" b="0">
                          <a:solidFill>
                            <a:srgbClr val="000000"/>
                          </a:solidFill>
                        </a:defRPr>
                      </a:pPr>
                      <a:r>
                        <a:rPr sz="900">
                          <a:solidFill>
                            <a:srgbClr val="FFFFFF"/>
                          </a:solidFill>
                        </a:rPr>
                        <a:t>My job description and what I do are consistent.</a:t>
                      </a:r>
                    </a:p>
                  </a:txBody>
                  <a:tcPr marL="0" marR="0" marT="0" marB="0" anchor="b" horzOverflow="overflow"/>
                </a:tc>
                <a:tc>
                  <a:txBody>
                    <a:bodyPr/>
                    <a:lstStyle/>
                    <a:p>
                      <a:pPr>
                        <a:defRPr sz="1800"/>
                      </a:pPr>
                      <a:r>
                        <a:rPr sz="900"/>
                        <a:t>-0.34</a:t>
                      </a:r>
                    </a:p>
                  </a:txBody>
                  <a:tcPr marL="0" marR="0" marT="0" marB="0" anchor="b" horzOverflow="overflow"/>
                </a:tc>
                <a:tc>
                  <a:txBody>
                    <a:bodyPr/>
                    <a:lstStyle/>
                    <a:p>
                      <a:pPr>
                        <a:defRPr sz="1800"/>
                      </a:pPr>
                      <a:r>
                        <a:rPr sz="900"/>
                        <a:t>0.34</a:t>
                      </a:r>
                    </a:p>
                  </a:txBody>
                  <a:tcPr marL="0" marR="0" marT="0" marB="0" anchor="b" horzOverflow="overflow"/>
                </a:tc>
                <a:tc>
                  <a:txBody>
                    <a:bodyPr/>
                    <a:lstStyle/>
                    <a:p>
                      <a:pPr>
                        <a:defRPr sz="1800"/>
                      </a:pPr>
                      <a:r>
                        <a:rPr sz="900"/>
                        <a:t>0.98</a:t>
                      </a:r>
                    </a:p>
                  </a:txBody>
                  <a:tcPr marL="0" marR="0" marT="0" marB="0" anchor="b" horzOverflow="overflow"/>
                </a:tc>
                <a:tc>
                  <a:txBody>
                    <a:bodyPr/>
                    <a:lstStyle/>
                    <a:p>
                      <a:pPr>
                        <a:defRPr sz="1800"/>
                      </a:pPr>
                      <a:r>
                        <a:rPr sz="900" dirty="0"/>
                        <a:t>-0.61</a:t>
                      </a:r>
                    </a:p>
                  </a:txBody>
                  <a:tcPr marL="0" marR="0" marT="0" marB="0" anchor="b" horzOverflow="overflow"/>
                </a:tc>
                <a:tc>
                  <a:txBody>
                    <a:bodyPr/>
                    <a:lstStyle/>
                    <a:p>
                      <a:pPr>
                        <a:defRPr sz="1800"/>
                      </a:pPr>
                      <a:r>
                        <a:rPr sz="900"/>
                        <a:t>0.51</a:t>
                      </a:r>
                    </a:p>
                  </a:txBody>
                  <a:tcPr marL="0" marR="0" marT="0" marB="0" anchor="b" horzOverflow="overflow"/>
                </a:tc>
                <a:tc>
                  <a:txBody>
                    <a:bodyPr/>
                    <a:lstStyle/>
                    <a:p>
                      <a:pPr>
                        <a:defRPr sz="1800"/>
                      </a:pPr>
                      <a:r>
                        <a:rPr sz="900"/>
                        <a:t>0.86</a:t>
                      </a:r>
                    </a:p>
                  </a:txBody>
                  <a:tcPr marL="0" marR="0" marT="0" marB="0" anchor="b" horzOverflow="overflow"/>
                </a:tc>
                <a:tc>
                  <a:txBody>
                    <a:bodyPr/>
                    <a:lstStyle/>
                    <a:p>
                      <a:pPr>
                        <a:defRPr sz="1800"/>
                      </a:pPr>
                      <a:r>
                        <a:rPr sz="900"/>
                        <a:t>1.00</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extLst>
                  <a:ext uri="{0D108BD9-81ED-4DB2-BD59-A6C34878D82A}">
                    <a16:rowId xmlns:a16="http://schemas.microsoft.com/office/drawing/2014/main" val="10007"/>
                  </a:ext>
                </a:extLst>
              </a:tr>
              <a:tr h="313883">
                <a:tc>
                  <a:txBody>
                    <a:bodyPr/>
                    <a:lstStyle/>
                    <a:p>
                      <a:pPr algn="l">
                        <a:defRPr sz="1800" b="0">
                          <a:solidFill>
                            <a:srgbClr val="000000"/>
                          </a:solidFill>
                        </a:defRPr>
                      </a:pPr>
                      <a:r>
                        <a:rPr sz="900">
                          <a:solidFill>
                            <a:srgbClr val="FFFFFF"/>
                          </a:solidFill>
                        </a:rPr>
                        <a:t>I am doing work outside of my job description .</a:t>
                      </a:r>
                    </a:p>
                  </a:txBody>
                  <a:tcPr marL="0" marR="0" marT="0" marB="0" anchor="b" horzOverflow="overflow"/>
                </a:tc>
                <a:tc>
                  <a:txBody>
                    <a:bodyPr/>
                    <a:lstStyle/>
                    <a:p>
                      <a:pPr>
                        <a:defRPr sz="1800"/>
                      </a:pPr>
                      <a:r>
                        <a:rPr sz="900"/>
                        <a:t>0.43</a:t>
                      </a:r>
                    </a:p>
                  </a:txBody>
                  <a:tcPr marL="0" marR="0" marT="0" marB="0" anchor="b" horzOverflow="overflow"/>
                </a:tc>
                <a:tc>
                  <a:txBody>
                    <a:bodyPr/>
                    <a:lstStyle/>
                    <a:p>
                      <a:pPr>
                        <a:defRPr sz="1800"/>
                      </a:pPr>
                      <a:r>
                        <a:rPr sz="900"/>
                        <a:t>-0.43</a:t>
                      </a:r>
                    </a:p>
                  </a:txBody>
                  <a:tcPr marL="0" marR="0" marT="0" marB="0" anchor="b" horzOverflow="overflow"/>
                </a:tc>
                <a:tc>
                  <a:txBody>
                    <a:bodyPr/>
                    <a:lstStyle/>
                    <a:p>
                      <a:pPr>
                        <a:defRPr sz="1800"/>
                      </a:pPr>
                      <a:r>
                        <a:rPr sz="900"/>
                        <a:t>-0.59</a:t>
                      </a:r>
                    </a:p>
                  </a:txBody>
                  <a:tcPr marL="0" marR="0" marT="0" marB="0" anchor="b" horzOverflow="overflow"/>
                </a:tc>
                <a:tc>
                  <a:txBody>
                    <a:bodyPr/>
                    <a:lstStyle/>
                    <a:p>
                      <a:pPr>
                        <a:defRPr sz="1800"/>
                      </a:pPr>
                      <a:r>
                        <a:rPr sz="900"/>
                        <a:t>0.65</a:t>
                      </a:r>
                    </a:p>
                  </a:txBody>
                  <a:tcPr marL="0" marR="0" marT="0" marB="0" anchor="b" horzOverflow="overflow"/>
                </a:tc>
                <a:tc>
                  <a:txBody>
                    <a:bodyPr/>
                    <a:lstStyle/>
                    <a:p>
                      <a:pPr>
                        <a:defRPr sz="1800"/>
                      </a:pPr>
                      <a:r>
                        <a:rPr sz="900"/>
                        <a:t>-0.46</a:t>
                      </a:r>
                    </a:p>
                  </a:txBody>
                  <a:tcPr marL="0" marR="0" marT="0" marB="0" anchor="b" horzOverflow="overflow"/>
                </a:tc>
                <a:tc>
                  <a:txBody>
                    <a:bodyPr/>
                    <a:lstStyle/>
                    <a:p>
                      <a:pPr>
                        <a:defRPr sz="1800"/>
                      </a:pPr>
                      <a:r>
                        <a:rPr sz="900"/>
                        <a:t>-0.47</a:t>
                      </a:r>
                    </a:p>
                  </a:txBody>
                  <a:tcPr marL="0" marR="0" marT="0" marB="0" anchor="b" horzOverflow="overflow"/>
                </a:tc>
                <a:tc>
                  <a:txBody>
                    <a:bodyPr/>
                    <a:lstStyle/>
                    <a:p>
                      <a:pPr>
                        <a:defRPr sz="1800"/>
                      </a:pPr>
                      <a:r>
                        <a:rPr sz="900"/>
                        <a:t>-0.63</a:t>
                      </a:r>
                    </a:p>
                  </a:txBody>
                  <a:tcPr marL="0" marR="0" marT="0" marB="0" anchor="b" horzOverflow="overflow"/>
                </a:tc>
                <a:tc>
                  <a:txBody>
                    <a:bodyPr/>
                    <a:lstStyle/>
                    <a:p>
                      <a:pPr>
                        <a:defRPr sz="1800"/>
                      </a:pPr>
                      <a:r>
                        <a:rPr sz="900"/>
                        <a:t>1.00</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extLst>
                  <a:ext uri="{0D108BD9-81ED-4DB2-BD59-A6C34878D82A}">
                    <a16:rowId xmlns:a16="http://schemas.microsoft.com/office/drawing/2014/main" val="10008"/>
                  </a:ext>
                </a:extLst>
              </a:tr>
              <a:tr h="277586">
                <a:tc>
                  <a:txBody>
                    <a:bodyPr/>
                    <a:lstStyle/>
                    <a:p>
                      <a:pPr algn="l">
                        <a:defRPr sz="1800" b="0">
                          <a:solidFill>
                            <a:srgbClr val="000000"/>
                          </a:solidFill>
                        </a:defRPr>
                      </a:pPr>
                      <a:r>
                        <a:rPr sz="900">
                          <a:solidFill>
                            <a:srgbClr val="FFFFFF"/>
                          </a:solidFill>
                        </a:rPr>
                        <a:t>I am satisfied with the work that I do.</a:t>
                      </a:r>
                    </a:p>
                  </a:txBody>
                  <a:tcPr marL="0" marR="0" marT="0" marB="0" anchor="b" horzOverflow="overflow"/>
                </a:tc>
                <a:tc>
                  <a:txBody>
                    <a:bodyPr/>
                    <a:lstStyle/>
                    <a:p>
                      <a:pPr>
                        <a:defRPr sz="1800"/>
                      </a:pPr>
                      <a:r>
                        <a:rPr sz="900"/>
                        <a:t>-0.39</a:t>
                      </a:r>
                    </a:p>
                  </a:txBody>
                  <a:tcPr marL="0" marR="0" marT="0" marB="0" anchor="b" horzOverflow="overflow"/>
                </a:tc>
                <a:tc>
                  <a:txBody>
                    <a:bodyPr/>
                    <a:lstStyle/>
                    <a:p>
                      <a:pPr>
                        <a:defRPr sz="1800"/>
                      </a:pPr>
                      <a:r>
                        <a:rPr sz="900"/>
                        <a:t>0.39</a:t>
                      </a:r>
                    </a:p>
                  </a:txBody>
                  <a:tcPr marL="0" marR="0" marT="0" marB="0" anchor="b" horzOverflow="overflow"/>
                </a:tc>
                <a:tc>
                  <a:txBody>
                    <a:bodyPr/>
                    <a:lstStyle/>
                    <a:p>
                      <a:pPr>
                        <a:defRPr sz="1800"/>
                      </a:pPr>
                      <a:r>
                        <a:rPr sz="900"/>
                        <a:t>0.97</a:t>
                      </a:r>
                    </a:p>
                  </a:txBody>
                  <a:tcPr marL="0" marR="0" marT="0" marB="0" anchor="b" horzOverflow="overflow"/>
                </a:tc>
                <a:tc>
                  <a:txBody>
                    <a:bodyPr/>
                    <a:lstStyle/>
                    <a:p>
                      <a:pPr>
                        <a:defRPr sz="1800"/>
                      </a:pPr>
                      <a:r>
                        <a:rPr sz="900"/>
                        <a:t>-0.60</a:t>
                      </a:r>
                    </a:p>
                  </a:txBody>
                  <a:tcPr marL="0" marR="0" marT="0" marB="0" anchor="b" horzOverflow="overflow"/>
                </a:tc>
                <a:tc>
                  <a:txBody>
                    <a:bodyPr/>
                    <a:lstStyle/>
                    <a:p>
                      <a:pPr>
                        <a:defRPr sz="1800"/>
                      </a:pPr>
                      <a:r>
                        <a:rPr sz="900"/>
                        <a:t>0.51</a:t>
                      </a:r>
                    </a:p>
                  </a:txBody>
                  <a:tcPr marL="0" marR="0" marT="0" marB="0" anchor="b" horzOverflow="overflow"/>
                </a:tc>
                <a:tc>
                  <a:txBody>
                    <a:bodyPr/>
                    <a:lstStyle/>
                    <a:p>
                      <a:pPr>
                        <a:defRPr sz="1800"/>
                      </a:pPr>
                      <a:r>
                        <a:rPr sz="900"/>
                        <a:t>0.85</a:t>
                      </a:r>
                    </a:p>
                  </a:txBody>
                  <a:tcPr marL="0" marR="0" marT="0" marB="0" anchor="b" horzOverflow="overflow"/>
                </a:tc>
                <a:tc>
                  <a:txBody>
                    <a:bodyPr/>
                    <a:lstStyle/>
                    <a:p>
                      <a:pPr>
                        <a:defRPr sz="1800"/>
                      </a:pPr>
                      <a:r>
                        <a:rPr sz="900"/>
                        <a:t>0.98</a:t>
                      </a:r>
                    </a:p>
                  </a:txBody>
                  <a:tcPr marL="0" marR="0" marT="0" marB="0" anchor="b" horzOverflow="overflow"/>
                </a:tc>
                <a:tc>
                  <a:txBody>
                    <a:bodyPr/>
                    <a:lstStyle/>
                    <a:p>
                      <a:pPr>
                        <a:defRPr sz="1800"/>
                      </a:pPr>
                      <a:r>
                        <a:rPr sz="900"/>
                        <a:t>-0.66</a:t>
                      </a:r>
                    </a:p>
                  </a:txBody>
                  <a:tcPr marL="0" marR="0" marT="0" marB="0" anchor="b" horzOverflow="overflow"/>
                </a:tc>
                <a:tc>
                  <a:txBody>
                    <a:bodyPr/>
                    <a:lstStyle/>
                    <a:p>
                      <a:pPr>
                        <a:defRPr sz="1800"/>
                      </a:pPr>
                      <a:r>
                        <a:rPr sz="900"/>
                        <a:t>1.00</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extLst>
                  <a:ext uri="{0D108BD9-81ED-4DB2-BD59-A6C34878D82A}">
                    <a16:rowId xmlns:a16="http://schemas.microsoft.com/office/drawing/2014/main" val="10009"/>
                  </a:ext>
                </a:extLst>
              </a:tr>
              <a:tr h="509715">
                <a:tc>
                  <a:txBody>
                    <a:bodyPr/>
                    <a:lstStyle/>
                    <a:p>
                      <a:pPr algn="l">
                        <a:defRPr sz="1800" b="0">
                          <a:solidFill>
                            <a:srgbClr val="000000"/>
                          </a:solidFill>
                        </a:defRPr>
                      </a:pPr>
                      <a:r>
                        <a:rPr sz="900">
                          <a:solidFill>
                            <a:srgbClr val="FFFFFF"/>
                          </a:solidFill>
                        </a:rPr>
                        <a:t>I am satisfied with the value that I provide to the community by working with Coastside Hope.</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defRPr sz="1800"/>
                      </a:pPr>
                      <a:r>
                        <a:rPr sz="900"/>
                        <a:t>1.00</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extLst>
                  <a:ext uri="{0D108BD9-81ED-4DB2-BD59-A6C34878D82A}">
                    <a16:rowId xmlns:a16="http://schemas.microsoft.com/office/drawing/2014/main" val="10010"/>
                  </a:ext>
                </a:extLst>
              </a:tr>
              <a:tr h="509715">
                <a:tc>
                  <a:txBody>
                    <a:bodyPr/>
                    <a:lstStyle/>
                    <a:p>
                      <a:pPr algn="l">
                        <a:defRPr sz="1800" b="0">
                          <a:solidFill>
                            <a:srgbClr val="000000"/>
                          </a:solidFill>
                        </a:defRPr>
                      </a:pPr>
                      <a:r>
                        <a:rPr sz="900">
                          <a:solidFill>
                            <a:srgbClr val="FFFFFF"/>
                          </a:solidFill>
                        </a:rPr>
                        <a:t>I am likely to recommend working at Coastside Hope</a:t>
                      </a:r>
                    </a:p>
                  </a:txBody>
                  <a:tcPr marL="0" marR="0" marT="0" marB="0" anchor="b" horzOverflow="overflow"/>
                </a:tc>
                <a:tc>
                  <a:txBody>
                    <a:bodyPr/>
                    <a:lstStyle/>
                    <a:p>
                      <a:pPr>
                        <a:defRPr sz="1800"/>
                      </a:pPr>
                      <a:r>
                        <a:rPr sz="900"/>
                        <a:t>0.31</a:t>
                      </a:r>
                    </a:p>
                  </a:txBody>
                  <a:tcPr marL="0" marR="0" marT="0" marB="0" anchor="b" horzOverflow="overflow"/>
                </a:tc>
                <a:tc>
                  <a:txBody>
                    <a:bodyPr/>
                    <a:lstStyle/>
                    <a:p>
                      <a:pPr>
                        <a:defRPr sz="1800"/>
                      </a:pPr>
                      <a:r>
                        <a:rPr sz="900"/>
                        <a:t>-0.31</a:t>
                      </a:r>
                    </a:p>
                  </a:txBody>
                  <a:tcPr marL="0" marR="0" marT="0" marB="0" anchor="b" horzOverflow="overflow"/>
                </a:tc>
                <a:tc>
                  <a:txBody>
                    <a:bodyPr/>
                    <a:lstStyle/>
                    <a:p>
                      <a:pPr>
                        <a:defRPr sz="1800"/>
                      </a:pPr>
                      <a:r>
                        <a:rPr sz="900"/>
                        <a:t>-0.16</a:t>
                      </a:r>
                    </a:p>
                  </a:txBody>
                  <a:tcPr marL="0" marR="0" marT="0" marB="0" anchor="b" horzOverflow="overflow"/>
                </a:tc>
                <a:tc>
                  <a:txBody>
                    <a:bodyPr/>
                    <a:lstStyle/>
                    <a:p>
                      <a:pPr>
                        <a:defRPr sz="1800"/>
                      </a:pPr>
                      <a:r>
                        <a:rPr sz="900"/>
                        <a:t>0.32</a:t>
                      </a:r>
                    </a:p>
                  </a:txBody>
                  <a:tcPr marL="0" marR="0" marT="0" marB="0" anchor="b" horzOverflow="overflow"/>
                </a:tc>
                <a:tc>
                  <a:txBody>
                    <a:bodyPr/>
                    <a:lstStyle/>
                    <a:p>
                      <a:pPr>
                        <a:defRPr sz="1800"/>
                      </a:pPr>
                      <a:r>
                        <a:rPr sz="900"/>
                        <a:t>0.35</a:t>
                      </a:r>
                    </a:p>
                  </a:txBody>
                  <a:tcPr marL="0" marR="0" marT="0" marB="0" anchor="b" horzOverflow="overflow"/>
                </a:tc>
                <a:tc>
                  <a:txBody>
                    <a:bodyPr/>
                    <a:lstStyle/>
                    <a:p>
                      <a:pPr>
                        <a:defRPr sz="1800"/>
                      </a:pPr>
                      <a:r>
                        <a:rPr sz="900"/>
                        <a:t>-0.17</a:t>
                      </a:r>
                    </a:p>
                  </a:txBody>
                  <a:tcPr marL="0" marR="0" marT="0" marB="0" anchor="b" horzOverflow="overflow"/>
                </a:tc>
                <a:tc>
                  <a:txBody>
                    <a:bodyPr/>
                    <a:lstStyle/>
                    <a:p>
                      <a:pPr>
                        <a:defRPr sz="1800"/>
                      </a:pPr>
                      <a:r>
                        <a:rPr sz="900"/>
                        <a:t>-0.14</a:t>
                      </a:r>
                    </a:p>
                  </a:txBody>
                  <a:tcPr marL="0" marR="0" marT="0" marB="0" anchor="b" horzOverflow="overflow"/>
                </a:tc>
                <a:tc>
                  <a:txBody>
                    <a:bodyPr/>
                    <a:lstStyle/>
                    <a:p>
                      <a:pPr>
                        <a:defRPr sz="1800"/>
                      </a:pPr>
                      <a:r>
                        <a:rPr sz="900"/>
                        <a:t>0.22</a:t>
                      </a:r>
                    </a:p>
                  </a:txBody>
                  <a:tcPr marL="0" marR="0" marT="0" marB="0" anchor="b" horzOverflow="overflow"/>
                </a:tc>
                <a:tc>
                  <a:txBody>
                    <a:bodyPr/>
                    <a:lstStyle/>
                    <a:p>
                      <a:pPr>
                        <a:defRPr sz="1800"/>
                      </a:pPr>
                      <a:r>
                        <a:rPr sz="900"/>
                        <a:t>-0.12</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defRPr sz="1800"/>
                      </a:pPr>
                      <a:r>
                        <a:rPr sz="900"/>
                        <a:t>1.00</a:t>
                      </a:r>
                    </a:p>
                  </a:txBody>
                  <a:tcPr marL="0" marR="0" marT="0" marB="0" anchor="b" horzOverflow="overflow"/>
                </a:tc>
                <a:tc>
                  <a:txBody>
                    <a:bodyPr/>
                    <a:lstStyle/>
                    <a:p>
                      <a:pPr algn="l">
                        <a:defRPr sz="1800"/>
                      </a:pPr>
                      <a:r>
                        <a:rPr sz="900"/>
                        <a:t> </a:t>
                      </a:r>
                    </a:p>
                  </a:txBody>
                  <a:tcPr marL="0" marR="0" marT="0" marB="0" anchor="b" horzOverflow="overflow"/>
                </a:tc>
                <a:tc>
                  <a:txBody>
                    <a:bodyPr/>
                    <a:lstStyle/>
                    <a:p>
                      <a:pPr algn="l">
                        <a:defRPr sz="1800"/>
                      </a:pPr>
                      <a:r>
                        <a:rPr sz="900"/>
                        <a:t> </a:t>
                      </a:r>
                    </a:p>
                  </a:txBody>
                  <a:tcPr marL="0" marR="0" marT="0" marB="0" anchor="b" horzOverflow="overflow"/>
                </a:tc>
                <a:extLst>
                  <a:ext uri="{0D108BD9-81ED-4DB2-BD59-A6C34878D82A}">
                    <a16:rowId xmlns:a16="http://schemas.microsoft.com/office/drawing/2014/main" val="10011"/>
                  </a:ext>
                </a:extLst>
              </a:tr>
              <a:tr h="509715">
                <a:tc>
                  <a:txBody>
                    <a:bodyPr/>
                    <a:lstStyle/>
                    <a:p>
                      <a:pPr algn="l">
                        <a:defRPr sz="1800" b="0">
                          <a:solidFill>
                            <a:srgbClr val="000000"/>
                          </a:solidFill>
                        </a:defRPr>
                      </a:pPr>
                      <a:r>
                        <a:rPr sz="900">
                          <a:solidFill>
                            <a:srgbClr val="FFFFFF"/>
                          </a:solidFill>
                        </a:rPr>
                        <a:t>I am likely to recommend volunteering at Coastside Hope</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defRPr sz="1800"/>
                      </a:pPr>
                      <a:r>
                        <a:rPr sz="900"/>
                        <a:t>1.00</a:t>
                      </a:r>
                    </a:p>
                  </a:txBody>
                  <a:tcPr marL="0" marR="0" marT="0" marB="0" anchor="b" horzOverflow="overflow"/>
                </a:tc>
                <a:tc>
                  <a:txBody>
                    <a:bodyPr/>
                    <a:lstStyle/>
                    <a:p>
                      <a:pPr algn="l">
                        <a:defRPr sz="1800"/>
                      </a:pPr>
                      <a:r>
                        <a:rPr sz="900"/>
                        <a:t> </a:t>
                      </a:r>
                    </a:p>
                  </a:txBody>
                  <a:tcPr marL="0" marR="0" marT="0" marB="0" anchor="b" horzOverflow="overflow"/>
                </a:tc>
                <a:extLst>
                  <a:ext uri="{0D108BD9-81ED-4DB2-BD59-A6C34878D82A}">
                    <a16:rowId xmlns:a16="http://schemas.microsoft.com/office/drawing/2014/main" val="10012"/>
                  </a:ext>
                </a:extLst>
              </a:tr>
              <a:tr h="509715">
                <a:tc>
                  <a:txBody>
                    <a:bodyPr/>
                    <a:lstStyle/>
                    <a:p>
                      <a:pPr algn="l">
                        <a:defRPr sz="1800" b="0">
                          <a:solidFill>
                            <a:srgbClr val="000000"/>
                          </a:solidFill>
                        </a:defRPr>
                      </a:pPr>
                      <a:r>
                        <a:rPr sz="900">
                          <a:solidFill>
                            <a:srgbClr val="FFFFFF"/>
                          </a:solidFill>
                        </a:rPr>
                        <a:t>I am likely to continue working or volunteering at Coastside Hope</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lgn="ctr">
                        <a:defRPr sz="1800"/>
                      </a:pPr>
                      <a:r>
                        <a:rPr sz="900"/>
                        <a:t>#DIV/0!</a:t>
                      </a:r>
                    </a:p>
                  </a:txBody>
                  <a:tcPr marL="0" marR="0" marT="0" marB="0" anchor="b" horzOverflow="overflow"/>
                </a:tc>
                <a:tc>
                  <a:txBody>
                    <a:bodyPr/>
                    <a:lstStyle/>
                    <a:p>
                      <a:pPr>
                        <a:defRPr sz="1800"/>
                      </a:pPr>
                      <a:r>
                        <a:rPr sz="900" dirty="0"/>
                        <a:t>1.00</a:t>
                      </a:r>
                    </a:p>
                  </a:txBody>
                  <a:tcPr marL="0" marR="0" marT="0" marB="0" anchor="b" horzOverflow="overflow"/>
                </a:tc>
                <a:extLst>
                  <a:ext uri="{0D108BD9-81ED-4DB2-BD59-A6C34878D82A}">
                    <a16:rowId xmlns:a16="http://schemas.microsoft.com/office/drawing/2014/main" val="10013"/>
                  </a:ext>
                </a:extLst>
              </a:tr>
            </a:tbl>
          </a:graphicData>
        </a:graphic>
      </p:graphicFrame>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 name="Shape 286"/>
          <p:cNvSpPr>
            <a:spLocks noGrp="1"/>
          </p:cNvSpPr>
          <p:nvPr>
            <p:ph type="title"/>
          </p:nvPr>
        </p:nvSpPr>
        <p:spPr>
          <a:xfrm>
            <a:off x="1484310" y="685799"/>
            <a:ext cx="10018715" cy="1752601"/>
          </a:xfrm>
          <a:prstGeom prst="rect">
            <a:avLst/>
          </a:prstGeom>
        </p:spPr>
        <p:txBody>
          <a:bodyPr/>
          <a:lstStyle>
            <a:lvl1pPr>
              <a:defRPr>
                <a:solidFill>
                  <a:srgbClr val="FFFFFF"/>
                </a:solidFill>
              </a:defRPr>
            </a:lvl1pPr>
          </a:lstStyle>
          <a:p>
            <a:r>
              <a:t>Strong Correlations</a:t>
            </a:r>
          </a:p>
        </p:txBody>
      </p:sp>
      <p:sp>
        <p:nvSpPr>
          <p:cNvPr id="287" name="Shape 287"/>
          <p:cNvSpPr>
            <a:spLocks noGrp="1"/>
          </p:cNvSpPr>
          <p:nvPr>
            <p:ph type="body" sz="half" idx="1"/>
          </p:nvPr>
        </p:nvSpPr>
        <p:spPr>
          <a:xfrm>
            <a:off x="1622377" y="1832352"/>
            <a:ext cx="10058401" cy="3193296"/>
          </a:xfrm>
          <a:prstGeom prst="rect">
            <a:avLst/>
          </a:prstGeom>
        </p:spPr>
        <p:txBody>
          <a:bodyPr/>
          <a:lstStyle/>
          <a:p>
            <a:pPr marL="205740" indent="-205740" defTabSz="329184">
              <a:spcBef>
                <a:spcPts val="400"/>
              </a:spcBef>
              <a:defRPr sz="1728"/>
            </a:pPr>
            <a:r>
              <a:t>There is a direct, strong correlation between the variables “I am satisfied with the work that I do.” vs. “My job description and what I do are consistent” (r = 0.98, p. &lt; 0.05). </a:t>
            </a:r>
          </a:p>
          <a:p>
            <a:pPr marL="205740" indent="-205740" defTabSz="329184">
              <a:spcBef>
                <a:spcPts val="400"/>
              </a:spcBef>
              <a:defRPr sz="1728"/>
            </a:pPr>
            <a:endParaRPr/>
          </a:p>
          <a:p>
            <a:pPr marL="205740" indent="-205740" defTabSz="329184">
              <a:spcBef>
                <a:spcPts val="400"/>
              </a:spcBef>
              <a:defRPr sz="1728"/>
            </a:pPr>
            <a:r>
              <a:t>There is a strong correlation between “Satisifed with the work I do” and “volunteering”(r=0.39p&lt;0.05) </a:t>
            </a:r>
          </a:p>
          <a:p>
            <a:pPr marL="205740" indent="-205740" defTabSz="329184">
              <a:spcBef>
                <a:spcPts val="400"/>
              </a:spcBef>
              <a:defRPr sz="1728"/>
            </a:pPr>
            <a:r>
              <a:t>There is a strong correlation between “Satisifeid at work” and “receiving a job description”(r=0.97p&lt;0.05)</a:t>
            </a:r>
          </a:p>
          <a:p>
            <a:pPr marL="205740" indent="-205740" defTabSz="329184">
              <a:spcBef>
                <a:spcPts val="400"/>
              </a:spcBef>
              <a:defRPr sz="1728"/>
            </a:pPr>
            <a:r>
              <a:t>There is a strong correlation between Satisfied at work and having enough time to finish the work(r=0.85&lt;0.05)  </a:t>
            </a:r>
          </a:p>
          <a:p>
            <a:pPr marL="205740" indent="-205740" defTabSz="329184">
              <a:spcBef>
                <a:spcPts val="400"/>
              </a:spcBef>
              <a:defRPr sz="1728"/>
            </a:pPr>
            <a:r>
              <a:t>There is a direct correlation between what my job description is and What I do are consistent (r=0.98 p&lt;0.05)</a:t>
            </a:r>
          </a:p>
          <a:p>
            <a:pPr marL="205740" indent="-205740" defTabSz="329184">
              <a:spcBef>
                <a:spcPts val="400"/>
              </a:spcBef>
              <a:defRPr sz="1728"/>
            </a:pPr>
            <a:r>
              <a:t>There is a strong correlation between what my job description is and the role has changed. (r=0.65 p&lt;0.05)</a:t>
            </a:r>
          </a:p>
          <a:p>
            <a:pPr marL="205740" indent="-205740" defTabSz="329184">
              <a:spcBef>
                <a:spcPts val="400"/>
              </a:spcBef>
              <a:defRPr sz="1728"/>
            </a:pPr>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p:cNvSpPr>
          <p:nvPr>
            <p:ph type="body" idx="1"/>
          </p:nvPr>
        </p:nvSpPr>
        <p:spPr>
          <a:xfrm>
            <a:off x="2253425" y="908754"/>
            <a:ext cx="9249601" cy="4729027"/>
          </a:xfrm>
          <a:prstGeom prst="rect">
            <a:avLst/>
          </a:prstGeom>
        </p:spPr>
        <p:txBody>
          <a:bodyPr/>
          <a:lstStyle/>
          <a:p>
            <a:pPr algn="l"/>
            <a:r>
              <a:t>There is a correlation between doing work outside my job description and being staff (r=0.43 p&lt;0.05)</a:t>
            </a:r>
          </a:p>
          <a:p>
            <a:pPr algn="l"/>
            <a:r>
              <a:t>There is dirt correlation between doing work outside mu job description and my role has changed at Coast side Hope(r= 0.65 P&lt;0.05) </a:t>
            </a:r>
          </a:p>
          <a:p>
            <a:pPr algn="l"/>
            <a:r>
              <a:t>There is a correlation between my job description is what I do and volunteering (r=0.34 p&lt;0.05) </a:t>
            </a:r>
          </a:p>
          <a:p>
            <a:pPr algn="l"/>
            <a:r>
              <a:t>There is a strong correlation between receiving a job description and my job description and what I do a re consistent (r=0.98 p&lt;0.05) </a:t>
            </a:r>
          </a:p>
          <a:p>
            <a:pPr algn="l"/>
            <a:r>
              <a:t>There isa  correlation between my job description and what I do are consistent and finishing my work on time(r=0.86 P&lt;0.05) </a:t>
            </a: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291"/>
          <p:cNvSpPr>
            <a:spLocks noGrp="1"/>
          </p:cNvSpPr>
          <p:nvPr>
            <p:ph type="body" idx="1"/>
          </p:nvPr>
        </p:nvSpPr>
        <p:spPr>
          <a:xfrm>
            <a:off x="2141205" y="1220219"/>
            <a:ext cx="9361821" cy="4417562"/>
          </a:xfrm>
          <a:prstGeom prst="rect">
            <a:avLst/>
          </a:prstGeom>
        </p:spPr>
        <p:txBody>
          <a:bodyPr/>
          <a:lstStyle/>
          <a:p>
            <a:pPr algn="l"/>
            <a:r>
              <a:t>There is a direct correlation between recommending to work at Coastside Hope and my role has changed (r=0.32 P&lt;0.05) </a:t>
            </a:r>
          </a:p>
          <a:p>
            <a:pPr algn="l"/>
            <a:r>
              <a:t>There is correlation between reccomendinf someone to work at Coastside Hope and being Staff. (r=0.31 P&lt;0.05) </a:t>
            </a:r>
          </a:p>
          <a:p>
            <a:pPr algn="l"/>
            <a:r>
              <a:t>There is a direct correlation between I am likely to reccoemn to work there and receiving a new job description overtime the roles changes(r=0.35 P&lt;0.05) </a:t>
            </a:r>
          </a:p>
          <a:p>
            <a:pPr algn="l"/>
            <a:r>
              <a:t>Direct Correlation between working at Coastside Hope and doing work outside the job description (r=0.22P&lt;0.05) </a:t>
            </a:r>
          </a:p>
          <a:p>
            <a:pPr algn="l"/>
            <a:r>
              <a:t>There is a correlation between my role at coast side hope has changed and being staff(r=0.16P&lt;0.05)</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3" name="Shape 293"/>
          <p:cNvSpPr>
            <a:spLocks noGrp="1"/>
          </p:cNvSpPr>
          <p:nvPr>
            <p:ph type="title"/>
          </p:nvPr>
        </p:nvSpPr>
        <p:spPr>
          <a:xfrm>
            <a:off x="1097280" y="758951"/>
            <a:ext cx="10058401" cy="3892169"/>
          </a:xfrm>
          <a:prstGeom prst="rect">
            <a:avLst/>
          </a:prstGeom>
        </p:spPr>
        <p:txBody>
          <a:bodyPr anchor="b"/>
          <a:lstStyle>
            <a:lvl1pPr>
              <a:defRPr sz="9600">
                <a:solidFill>
                  <a:srgbClr val="FFFFFF"/>
                </a:solidFill>
              </a:defRPr>
            </a:lvl1pPr>
          </a:lstStyle>
          <a:p>
            <a:r>
              <a:t>Conclusion</a:t>
            </a:r>
          </a:p>
        </p:txBody>
      </p:sp>
      <p:sp>
        <p:nvSpPr>
          <p:cNvPr id="294" name="Shape 294"/>
          <p:cNvSpPr/>
          <p:nvPr/>
        </p:nvSpPr>
        <p:spPr>
          <a:xfrm>
            <a:off x="1216059" y="170476"/>
            <a:ext cx="10831398" cy="60096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4000"/>
            </a:pPr>
            <a:r>
              <a:t>Reference </a:t>
            </a:r>
          </a:p>
          <a:p>
            <a:endParaRPr/>
          </a:p>
          <a:p>
            <a:r>
              <a:t>Fong, K., Wright, R. A., &amp; Wimer, C. (2016). The cost of free assistance: Why low-income individuals do not access food pantries. J. Soc. &amp; Soc. Welfare, 43, 71.</a:t>
            </a:r>
          </a:p>
          <a:p>
            <a:endParaRPr/>
          </a:p>
          <a:p>
            <a:r>
              <a:t>Harrison, G. G, DiSogra, C. A, Manolo-LeClair, G., Aguayo, J., &amp;amp; al., E. (2002). Over 2.2 Million Low-Income California Adults are Food Insecure; 658,000 Suffer Hunger. UCLA: Center for Health Policy Research. Retrieved from https://escholarship.org/uc/item/3cn8b0rz</a:t>
            </a:r>
          </a:p>
          <a:p>
            <a:endParaRPr/>
          </a:p>
          <a:p>
            <a:r>
              <a:t>Marcus, J., &amp;amp; Zuk, M. (2017). Displacement in San Mateo County, California: Consequences for Housing, Neighborhoods, Quality of Life, and Health, 1–15. Retrieved from: </a:t>
            </a:r>
            <a:r>
              <a:rPr u="sng">
                <a:solidFill>
                  <a:srgbClr val="3085ED"/>
                </a:solidFill>
                <a:uFill>
                  <a:solidFill>
                    <a:srgbClr val="3085ED"/>
                  </a:solidFill>
                </a:uFill>
                <a:hlinkClick r:id="rId2"/>
              </a:rPr>
              <a:t>https://escholarship.org/content/qt0n904028/qt0n904028.pdf</a:t>
            </a:r>
          </a:p>
          <a:p>
            <a:endParaRPr u="sng">
              <a:solidFill>
                <a:srgbClr val="3085ED"/>
              </a:solidFill>
              <a:uFill>
                <a:solidFill>
                  <a:srgbClr val="3085ED"/>
                </a:solidFill>
              </a:uFill>
              <a:hlinkClick r:id="rId2"/>
            </a:endParaRPr>
          </a:p>
          <a:p>
            <a:r>
              <a:t>Nicoll, K. L. (2015). Why do eligible households not participate in public anti-poverty programs?: A review. Journal of Poverty, 19(4), 445-465.</a:t>
            </a:r>
          </a:p>
          <a:p>
            <a:endParaRPr/>
          </a:p>
          <a:p>
            <a:r>
              <a:t>Ogliastri, E., Jäger, U., P., &amp; M Prado, Andrea. (2016). Strategy and structure in high- performing nonprofits: Insights from Iberoamerican cases. Voluntas, 27(1), 222-248. doi:http://dx.doi.org/10.1007/s11266-015-9560-8</a:t>
            </a:r>
          </a:p>
          <a:p>
            <a:endParaRPr/>
          </a:p>
          <a:p>
            <a:r>
              <a:t>Wicker, P., &amp; Frick, B. (2016). Recruitment and retention of referees in nonprofit sport organizations: The trickle-down effect of role models. Voluntas, 27(3), 1304-1322. doi:http://dx.doi.org/10.1007/s11266-016-9705-4</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96" name="Shape 296"/>
          <p:cNvSpPr>
            <a:spLocks noGrp="1"/>
          </p:cNvSpPr>
          <p:nvPr>
            <p:ph type="body" idx="1"/>
          </p:nvPr>
        </p:nvSpPr>
        <p:spPr>
          <a:xfrm>
            <a:off x="1097279" y="1086677"/>
            <a:ext cx="10027922" cy="3471469"/>
          </a:xfrm>
          <a:prstGeom prst="rect">
            <a:avLst/>
          </a:prstGeom>
        </p:spPr>
        <p:txBody>
          <a:bodyPr/>
          <a:lstStyle/>
          <a:p>
            <a:r>
              <a:t>Compare some correlations to articles that you read for the annotated bibliography assignment.</a:t>
            </a:r>
          </a:p>
          <a:p>
            <a:r>
              <a:t>Lorum</a:t>
            </a:r>
          </a:p>
          <a:p>
            <a:r>
              <a:t>Lorum</a:t>
            </a:r>
          </a:p>
          <a:p>
            <a:r>
              <a:t>Lorum</a:t>
            </a:r>
          </a:p>
        </p:txBody>
      </p:sp>
    </p:spTree>
  </p:cSld>
  <p:clrMapOvr>
    <a:masterClrMapping/>
  </p:clrMapOvr>
  <p:transition spd="slow"/>
</p:sld>
</file>

<file path=ppt/theme/theme1.xml><?xml version="1.0" encoding="utf-8"?>
<a:theme xmlns:a="http://schemas.openxmlformats.org/drawingml/2006/main" name="Parallax">
  <a:themeElements>
    <a:clrScheme name="Parallax">
      <a:dk1>
        <a:srgbClr val="000000"/>
      </a:dk1>
      <a:lt1>
        <a:srgbClr val="FFFFFF"/>
      </a:lt1>
      <a:dk2>
        <a:srgbClr val="A7A7A7"/>
      </a:dk2>
      <a:lt2>
        <a:srgbClr val="535353"/>
      </a:lt2>
      <a:accent1>
        <a:srgbClr val="30ACEC"/>
      </a:accent1>
      <a:accent2>
        <a:srgbClr val="80C34F"/>
      </a:accent2>
      <a:accent3>
        <a:srgbClr val="E29D3E"/>
      </a:accent3>
      <a:accent4>
        <a:srgbClr val="D64A3B"/>
      </a:accent4>
      <a:accent5>
        <a:srgbClr val="D64787"/>
      </a:accent5>
      <a:accent6>
        <a:srgbClr val="A666E1"/>
      </a:accent6>
      <a:hlink>
        <a:srgbClr val="0000FF"/>
      </a:hlink>
      <a:folHlink>
        <a:srgbClr val="FF00FF"/>
      </a:folHlink>
    </a:clrScheme>
    <a:fontScheme name="Parallax">
      <a:majorFont>
        <a:latin typeface="Helvetica"/>
        <a:ea typeface="Helvetica"/>
        <a:cs typeface="Helvetica"/>
      </a:majorFont>
      <a:minorFont>
        <a:latin typeface="Calibri"/>
        <a:ea typeface="Calibri"/>
        <a:cs typeface="Calibri"/>
      </a:minorFont>
    </a:fontScheme>
    <a:fmtScheme name="Parallax">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reflection stA="26000" endPos="40000" dir="5400000" sy="-100000" algn="bl" rotWithShape="0"/>
          </a:effectLst>
        </a:effectStyle>
        <a:effectStyle>
          <a:effectLst>
            <a:reflection stA="26000" endPos="40000" dir="5400000" sy="-100000" algn="bl" rotWithShape="0"/>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5875" cap="rnd">
          <a:solidFill>
            <a:schemeClr val="accent1"/>
          </a:solidFill>
          <a:prstDash val="solid"/>
          <a:round/>
        </a:ln>
        <a:effectLst>
          <a:reflection stA="26000" endPos="40000" dir="5400000" sy="-100000" algn="bl" rotWithShape="0"/>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5875" cap="rnd">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arallax">
  <a:themeElements>
    <a:clrScheme name="Parallax">
      <a:dk1>
        <a:srgbClr val="000000"/>
      </a:dk1>
      <a:lt1>
        <a:srgbClr val="FFFFFF"/>
      </a:lt1>
      <a:dk2>
        <a:srgbClr val="A7A7A7"/>
      </a:dk2>
      <a:lt2>
        <a:srgbClr val="535353"/>
      </a:lt2>
      <a:accent1>
        <a:srgbClr val="30ACEC"/>
      </a:accent1>
      <a:accent2>
        <a:srgbClr val="80C34F"/>
      </a:accent2>
      <a:accent3>
        <a:srgbClr val="E29D3E"/>
      </a:accent3>
      <a:accent4>
        <a:srgbClr val="D64A3B"/>
      </a:accent4>
      <a:accent5>
        <a:srgbClr val="D64787"/>
      </a:accent5>
      <a:accent6>
        <a:srgbClr val="A666E1"/>
      </a:accent6>
      <a:hlink>
        <a:srgbClr val="0000FF"/>
      </a:hlink>
      <a:folHlink>
        <a:srgbClr val="FF00FF"/>
      </a:folHlink>
    </a:clrScheme>
    <a:fontScheme name="Parallax">
      <a:majorFont>
        <a:latin typeface="Helvetica"/>
        <a:ea typeface="Helvetica"/>
        <a:cs typeface="Helvetica"/>
      </a:majorFont>
      <a:minorFont>
        <a:latin typeface="Calibri"/>
        <a:ea typeface="Calibri"/>
        <a:cs typeface="Calibri"/>
      </a:minorFont>
    </a:fontScheme>
    <a:fmtScheme name="Parallax">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reflection stA="26000" endPos="40000" dir="5400000" sy="-100000" algn="bl" rotWithShape="0"/>
          </a:effectLst>
        </a:effectStyle>
        <a:effectStyle>
          <a:effectLst>
            <a:reflection stA="26000" endPos="40000" dir="5400000" sy="-100000" algn="bl" rotWithShape="0"/>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5875" cap="rnd">
          <a:solidFill>
            <a:schemeClr val="accent1"/>
          </a:solidFill>
          <a:prstDash val="solid"/>
          <a:round/>
        </a:ln>
        <a:effectLst>
          <a:reflection stA="26000" endPos="40000" dir="5400000" sy="-100000" algn="bl" rotWithShape="0"/>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5875" cap="rnd">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248</TotalTime>
  <Words>1800</Words>
  <Application>Microsoft Office PowerPoint</Application>
  <PresentationFormat>Widescreen</PresentationFormat>
  <Paragraphs>278</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Corbel</vt:lpstr>
      <vt:lpstr>Parallax</vt:lpstr>
      <vt:lpstr>PowerPoint Presentation</vt:lpstr>
      <vt:lpstr>PowerPoint Presentation</vt:lpstr>
      <vt:lpstr>PowerPoint Presentation</vt:lpstr>
      <vt:lpstr>PowerPoint Presentation</vt:lpstr>
      <vt:lpstr>PowerPoint Presentation</vt:lpstr>
      <vt:lpstr>Annotated Bibligraphy</vt:lpstr>
      <vt:lpstr>PowerPoint Presentation</vt:lpstr>
      <vt:lpstr>Population</vt:lpstr>
      <vt:lpstr>Affiliation</vt:lpstr>
      <vt:lpstr>How much time spent</vt:lpstr>
      <vt:lpstr>Write a slide for each correlation strength.</vt:lpstr>
      <vt:lpstr>Received a Job Description</vt:lpstr>
      <vt:lpstr>Descriptive Statistics</vt:lpstr>
      <vt:lpstr>PowerPoint Presentation</vt:lpstr>
      <vt:lpstr>Correlations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Strong Correlations</vt:lpstr>
      <vt:lpstr>PowerPoint Presentation</vt:lpstr>
      <vt:lpstr>PowerPoint Presentation</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CAPELA</dc:creator>
  <cp:lastModifiedBy>CAPELA</cp:lastModifiedBy>
  <cp:revision>38</cp:revision>
  <dcterms:modified xsi:type="dcterms:W3CDTF">2020-05-06T15:16:07Z</dcterms:modified>
</cp:coreProperties>
</file>